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5.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theme/theme6.xml" ContentType="application/vnd.openxmlformats-officedocument.theme+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theme/theme7.xml" ContentType="application/vnd.openxmlformats-officedocument.theme+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theme/theme8.xml" ContentType="application/vnd.openxmlformats-officedocument.theme+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theme/theme9.xml" ContentType="application/vnd.openxmlformats-officedocument.theme+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theme/theme10.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 id="2147483686" r:id="rId4"/>
    <p:sldMasterId id="2147483699" r:id="rId5"/>
    <p:sldMasterId id="2147483712" r:id="rId6"/>
    <p:sldMasterId id="2147483725" r:id="rId7"/>
    <p:sldMasterId id="2147483738" r:id="rId8"/>
    <p:sldMasterId id="2147483751" r:id="rId9"/>
    <p:sldMasterId id="2147483764" r:id="rId10"/>
  </p:sldMasterIdLst>
  <p:sldIdLst>
    <p:sldId id="257" r:id="rId11"/>
    <p:sldId id="256" r:id="rId12"/>
    <p:sldId id="258" r:id="rId13"/>
    <p:sldId id="259" r:id="rId14"/>
    <p:sldId id="261" r:id="rId15"/>
    <p:sldId id="262" r:id="rId16"/>
    <p:sldId id="263" r:id="rId17"/>
    <p:sldId id="260" r:id="rId18"/>
    <p:sldId id="264" r:id="rId19"/>
    <p:sldId id="265" r:id="rId20"/>
    <p:sldId id="267" r:id="rId21"/>
    <p:sldId id="268" r:id="rId22"/>
    <p:sldId id="269" r:id="rId23"/>
    <p:sldId id="270" r:id="rId24"/>
    <p:sldId id="271" r:id="rId25"/>
    <p:sldId id="272" r:id="rId26"/>
    <p:sldId id="277" r:id="rId27"/>
    <p:sldId id="273" r:id="rId28"/>
    <p:sldId id="274" r:id="rId29"/>
    <p:sldId id="275" r:id="rId30"/>
    <p:sldId id="266"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enjiwe Sixishe" initials="TS" lastIdx="1" clrIdx="0">
    <p:extLst>
      <p:ext uri="{19B8F6BF-5375-455C-9EA6-DF929625EA0E}">
        <p15:presenceInfo xmlns:p15="http://schemas.microsoft.com/office/powerpoint/2012/main" userId="S-1-5-21-2988224326-1040955209-4283279860-12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4" d="100"/>
          <a:sy n="84" d="100"/>
        </p:scale>
        <p:origin x="90" y="2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 Type="http://schemas.openxmlformats.org/officeDocument/2006/relationships/slideMaster" Target="slideMasters/slideMaster3.xml"/><Relationship Id="rId21" Type="http://schemas.openxmlformats.org/officeDocument/2006/relationships/slide" Target="slides/slide11.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9.xml"/><Relationship Id="rId31" Type="http://schemas.openxmlformats.org/officeDocument/2006/relationships/slide" Target="slides/slide2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8.png"/></Relationships>
</file>

<file path=ppt/diagrams/_rels/drawing1.xml.rels><?xml version="1.0" encoding="UTF-8" standalone="yes"?>
<Relationships xmlns="http://schemas.openxmlformats.org/package/2006/relationships"><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4E4EC8-5AA4-4EF4-B84F-B0DE81DA6A90}" type="doc">
      <dgm:prSet loTypeId="urn:microsoft.com/office/officeart/2005/8/layout/radial2" loCatId="relationship" qsTypeId="urn:microsoft.com/office/officeart/2005/8/quickstyle/3d2" qsCatId="3D" csTypeId="urn:microsoft.com/office/officeart/2005/8/colors/accent1_2" csCatId="accent1" phldr="1"/>
      <dgm:spPr/>
      <dgm:t>
        <a:bodyPr/>
        <a:lstStyle/>
        <a:p>
          <a:endParaRPr lang="en-ZA"/>
        </a:p>
      </dgm:t>
    </dgm:pt>
    <dgm:pt modelId="{A6E99995-8DB8-4558-8A47-AC1F98309F2A}">
      <dgm:prSet custT="1"/>
      <dgm:spPr>
        <a:solidFill>
          <a:srgbClr val="00B0F0"/>
        </a:solidFill>
      </dgm:spPr>
      <dgm:t>
        <a:bodyPr/>
        <a:lstStyle/>
        <a:p>
          <a:pPr rtl="0"/>
          <a:r>
            <a:rPr lang="en-US" sz="1800" b="1" dirty="0" smtClean="0"/>
            <a:t>Verify customers identity</a:t>
          </a:r>
          <a:endParaRPr lang="en-ZA" sz="1800" dirty="0"/>
        </a:p>
      </dgm:t>
    </dgm:pt>
    <dgm:pt modelId="{95464826-DE21-4202-99D7-ABF05FFBCF8B}" type="parTrans" cxnId="{0876CAE5-ED26-4C06-A7CA-C866F924C344}">
      <dgm:prSet/>
      <dgm:spPr/>
      <dgm:t>
        <a:bodyPr/>
        <a:lstStyle/>
        <a:p>
          <a:endParaRPr lang="en-ZA"/>
        </a:p>
      </dgm:t>
    </dgm:pt>
    <dgm:pt modelId="{745A9B52-9BB7-4C1B-B907-165420FCE9B4}" type="sibTrans" cxnId="{0876CAE5-ED26-4C06-A7CA-C866F924C344}">
      <dgm:prSet/>
      <dgm:spPr/>
      <dgm:t>
        <a:bodyPr/>
        <a:lstStyle/>
        <a:p>
          <a:endParaRPr lang="en-ZA"/>
        </a:p>
      </dgm:t>
    </dgm:pt>
    <dgm:pt modelId="{DBE8B67D-FF26-4F18-B04F-533402740E38}">
      <dgm:prSet custT="1"/>
      <dgm:spPr>
        <a:solidFill>
          <a:srgbClr val="00B0F0"/>
        </a:solidFill>
      </dgm:spPr>
      <dgm:t>
        <a:bodyPr/>
        <a:lstStyle/>
        <a:p>
          <a:pPr rtl="0"/>
          <a:r>
            <a:rPr lang="en-US" sz="1800" b="1" dirty="0" smtClean="0"/>
            <a:t>Establish and maintain customer records </a:t>
          </a:r>
          <a:endParaRPr lang="en-ZA" sz="1800" dirty="0"/>
        </a:p>
      </dgm:t>
    </dgm:pt>
    <dgm:pt modelId="{D5EF0205-3126-46DD-9A84-8347627DC218}" type="parTrans" cxnId="{1192EE9B-6D58-43D2-903D-A2B42DD289CE}">
      <dgm:prSet/>
      <dgm:spPr/>
      <dgm:t>
        <a:bodyPr/>
        <a:lstStyle/>
        <a:p>
          <a:endParaRPr lang="en-ZA"/>
        </a:p>
      </dgm:t>
    </dgm:pt>
    <dgm:pt modelId="{8B2ADCF7-3243-47AA-B9AE-3D205FDABA87}" type="sibTrans" cxnId="{1192EE9B-6D58-43D2-903D-A2B42DD289CE}">
      <dgm:prSet/>
      <dgm:spPr/>
      <dgm:t>
        <a:bodyPr/>
        <a:lstStyle/>
        <a:p>
          <a:endParaRPr lang="en-ZA"/>
        </a:p>
      </dgm:t>
    </dgm:pt>
    <dgm:pt modelId="{600D0BB2-5C15-4381-8824-3552D71041DE}">
      <dgm:prSet custT="1"/>
      <dgm:spPr>
        <a:solidFill>
          <a:srgbClr val="00B0F0"/>
        </a:solidFill>
      </dgm:spPr>
      <dgm:t>
        <a:bodyPr/>
        <a:lstStyle/>
        <a:p>
          <a:pPr rtl="0"/>
          <a:r>
            <a:rPr lang="en-US" sz="1800" b="1" dirty="0" smtClean="0"/>
            <a:t>Report suspicious and threshold transactions </a:t>
          </a:r>
          <a:endParaRPr lang="en-ZA" sz="1800" dirty="0"/>
        </a:p>
      </dgm:t>
    </dgm:pt>
    <dgm:pt modelId="{C1C3656B-509C-46E6-B81E-4E3A105A8F1A}" type="parTrans" cxnId="{853CA53F-B97F-4C4D-85C3-37B8F8722231}">
      <dgm:prSet/>
      <dgm:spPr/>
      <dgm:t>
        <a:bodyPr/>
        <a:lstStyle/>
        <a:p>
          <a:endParaRPr lang="en-ZA"/>
        </a:p>
      </dgm:t>
    </dgm:pt>
    <dgm:pt modelId="{6170F688-45BA-4F6F-A66C-A4B2ECA6BB4B}" type="sibTrans" cxnId="{853CA53F-B97F-4C4D-85C3-37B8F8722231}">
      <dgm:prSet/>
      <dgm:spPr/>
      <dgm:t>
        <a:bodyPr/>
        <a:lstStyle/>
        <a:p>
          <a:endParaRPr lang="en-ZA"/>
        </a:p>
      </dgm:t>
    </dgm:pt>
    <dgm:pt modelId="{50E3EDDC-E3EE-42E6-8561-1AE62D5BBC0F}">
      <dgm:prSet custT="1"/>
      <dgm:spPr>
        <a:solidFill>
          <a:srgbClr val="00B0F0"/>
        </a:solidFill>
      </dgm:spPr>
      <dgm:t>
        <a:bodyPr/>
        <a:lstStyle/>
        <a:p>
          <a:pPr rtl="0"/>
          <a:r>
            <a:rPr lang="en-US" sz="1800" b="1" dirty="0" smtClean="0"/>
            <a:t>Establish and maintain internal reporting procedures</a:t>
          </a:r>
          <a:endParaRPr lang="en-ZA" sz="1800" dirty="0"/>
        </a:p>
      </dgm:t>
    </dgm:pt>
    <dgm:pt modelId="{4F598590-3A84-4377-9A31-E55993CE5349}" type="parTrans" cxnId="{72BC9BAE-2686-44EB-B7EC-078EF0D07623}">
      <dgm:prSet/>
      <dgm:spPr/>
      <dgm:t>
        <a:bodyPr/>
        <a:lstStyle/>
        <a:p>
          <a:endParaRPr lang="en-ZA"/>
        </a:p>
      </dgm:t>
    </dgm:pt>
    <dgm:pt modelId="{8F204B63-F20D-43F8-889F-E6A387EE6DC3}" type="sibTrans" cxnId="{72BC9BAE-2686-44EB-B7EC-078EF0D07623}">
      <dgm:prSet/>
      <dgm:spPr/>
      <dgm:t>
        <a:bodyPr/>
        <a:lstStyle/>
        <a:p>
          <a:endParaRPr lang="en-ZA"/>
        </a:p>
      </dgm:t>
    </dgm:pt>
    <dgm:pt modelId="{15D9AA4C-5DB1-4889-B20A-2FE5C72A58E1}">
      <dgm:prSet custT="1"/>
      <dgm:spPr>
        <a:solidFill>
          <a:srgbClr val="00B0F0"/>
        </a:solidFill>
      </dgm:spPr>
      <dgm:t>
        <a:bodyPr/>
        <a:lstStyle/>
        <a:p>
          <a:pPr rtl="0"/>
          <a:r>
            <a:rPr lang="en-US" sz="1800" b="1" dirty="0" smtClean="0"/>
            <a:t>Have further preventive measures </a:t>
          </a:r>
          <a:endParaRPr lang="en-ZA" sz="1800" dirty="0"/>
        </a:p>
      </dgm:t>
    </dgm:pt>
    <dgm:pt modelId="{0AE4F2BE-92AD-4C02-8516-7B701F568C9E}" type="parTrans" cxnId="{8A7EAAAA-C519-41C6-BED2-C3707AC92977}">
      <dgm:prSet/>
      <dgm:spPr/>
      <dgm:t>
        <a:bodyPr/>
        <a:lstStyle/>
        <a:p>
          <a:endParaRPr lang="en-ZA"/>
        </a:p>
      </dgm:t>
    </dgm:pt>
    <dgm:pt modelId="{F1BEDD44-D758-4F43-B48A-F3282CA03948}" type="sibTrans" cxnId="{8A7EAAAA-C519-41C6-BED2-C3707AC92977}">
      <dgm:prSet/>
      <dgm:spPr/>
      <dgm:t>
        <a:bodyPr/>
        <a:lstStyle/>
        <a:p>
          <a:endParaRPr lang="en-ZA"/>
        </a:p>
      </dgm:t>
    </dgm:pt>
    <dgm:pt modelId="{603D7435-309B-4E47-AFD0-106828EDB288}">
      <dgm:prSet custT="1"/>
      <dgm:spPr>
        <a:solidFill>
          <a:srgbClr val="00B0F0"/>
        </a:solidFill>
      </dgm:spPr>
      <dgm:t>
        <a:bodyPr/>
        <a:lstStyle/>
        <a:p>
          <a:pPr rtl="0"/>
          <a:r>
            <a:rPr lang="en-US" sz="1800" b="1" dirty="0" smtClean="0"/>
            <a:t>Pay attention to complex, unusual or large transactions</a:t>
          </a:r>
          <a:endParaRPr lang="en-ZA" sz="1800" dirty="0"/>
        </a:p>
      </dgm:t>
    </dgm:pt>
    <dgm:pt modelId="{1ABC2E58-5497-4ED9-9398-6165D357684C}" type="parTrans" cxnId="{F79A2730-E222-416C-A8AA-EDB1398AE79F}">
      <dgm:prSet/>
      <dgm:spPr/>
      <dgm:t>
        <a:bodyPr/>
        <a:lstStyle/>
        <a:p>
          <a:endParaRPr lang="en-ZA"/>
        </a:p>
      </dgm:t>
    </dgm:pt>
    <dgm:pt modelId="{1A61AD10-09B5-479B-964E-84388F3E4E02}" type="sibTrans" cxnId="{F79A2730-E222-416C-A8AA-EDB1398AE79F}">
      <dgm:prSet/>
      <dgm:spPr/>
      <dgm:t>
        <a:bodyPr/>
        <a:lstStyle/>
        <a:p>
          <a:endParaRPr lang="en-ZA"/>
        </a:p>
      </dgm:t>
    </dgm:pt>
    <dgm:pt modelId="{1669EB60-9A53-4B67-965F-987DBAADC149}" type="pres">
      <dgm:prSet presAssocID="{4C4E4EC8-5AA4-4EF4-B84F-B0DE81DA6A90}" presName="composite" presStyleCnt="0">
        <dgm:presLayoutVars>
          <dgm:chMax val="5"/>
          <dgm:dir/>
          <dgm:animLvl val="ctr"/>
          <dgm:resizeHandles val="exact"/>
        </dgm:presLayoutVars>
      </dgm:prSet>
      <dgm:spPr/>
      <dgm:t>
        <a:bodyPr/>
        <a:lstStyle/>
        <a:p>
          <a:endParaRPr lang="en-ZA"/>
        </a:p>
      </dgm:t>
    </dgm:pt>
    <dgm:pt modelId="{28E4D3D2-3756-4460-A82E-72E2C8036810}" type="pres">
      <dgm:prSet presAssocID="{4C4E4EC8-5AA4-4EF4-B84F-B0DE81DA6A90}" presName="cycle" presStyleCnt="0"/>
      <dgm:spPr/>
    </dgm:pt>
    <dgm:pt modelId="{B5F94C4B-767A-4478-A7C5-FBF99D18B3DC}" type="pres">
      <dgm:prSet presAssocID="{4C4E4EC8-5AA4-4EF4-B84F-B0DE81DA6A90}" presName="centerShape" presStyleCnt="0"/>
      <dgm:spPr/>
    </dgm:pt>
    <dgm:pt modelId="{82718EA6-98A5-4E95-91B6-ACAB6CF44593}" type="pres">
      <dgm:prSet presAssocID="{4C4E4EC8-5AA4-4EF4-B84F-B0DE81DA6A90}" presName="connSite" presStyleLbl="node1" presStyleIdx="0" presStyleCnt="7"/>
      <dgm:spPr/>
    </dgm:pt>
    <dgm:pt modelId="{BBE478EF-8DCF-467B-823E-85F4DCF4C743}" type="pres">
      <dgm:prSet presAssocID="{4C4E4EC8-5AA4-4EF4-B84F-B0DE81DA6A90}" presName="visible" presStyleLbl="node1" presStyleIdx="0" presStyleCnt="7" custScaleX="178343" custScaleY="168061" custLinFactNeighborX="-48173" custLinFactNeighborY="7307"/>
      <dgm:spPr>
        <a:blipFill rotWithShape="0">
          <a:blip xmlns:r="http://schemas.openxmlformats.org/officeDocument/2006/relationships" r:embed="rId1"/>
          <a:stretch>
            <a:fillRect/>
          </a:stretch>
        </a:blipFill>
      </dgm:spPr>
    </dgm:pt>
    <dgm:pt modelId="{9236CB59-78F1-4506-8685-32B1ABC990C3}" type="pres">
      <dgm:prSet presAssocID="{95464826-DE21-4202-99D7-ABF05FFBCF8B}" presName="Name25" presStyleLbl="parChTrans1D1" presStyleIdx="0" presStyleCnt="6"/>
      <dgm:spPr/>
      <dgm:t>
        <a:bodyPr/>
        <a:lstStyle/>
        <a:p>
          <a:endParaRPr lang="en-ZA"/>
        </a:p>
      </dgm:t>
    </dgm:pt>
    <dgm:pt modelId="{A9BDCE91-0A89-4055-BEAE-972A3EAB8DC2}" type="pres">
      <dgm:prSet presAssocID="{A6E99995-8DB8-4558-8A47-AC1F98309F2A}" presName="node" presStyleCnt="0"/>
      <dgm:spPr/>
    </dgm:pt>
    <dgm:pt modelId="{B5A7A567-3C73-4CBC-BEF9-C1C0B1E7CBBA}" type="pres">
      <dgm:prSet presAssocID="{A6E99995-8DB8-4558-8A47-AC1F98309F2A}" presName="parentNode" presStyleLbl="node1" presStyleIdx="1" presStyleCnt="7" custScaleX="667046" custLinFactX="100000" custLinFactNeighborX="194515" custLinFactNeighborY="-12450">
        <dgm:presLayoutVars>
          <dgm:chMax val="1"/>
          <dgm:bulletEnabled val="1"/>
        </dgm:presLayoutVars>
      </dgm:prSet>
      <dgm:spPr/>
      <dgm:t>
        <a:bodyPr/>
        <a:lstStyle/>
        <a:p>
          <a:endParaRPr lang="en-ZA"/>
        </a:p>
      </dgm:t>
    </dgm:pt>
    <dgm:pt modelId="{13FDB3C7-AB29-43CB-8168-B148DCC76F8D}" type="pres">
      <dgm:prSet presAssocID="{A6E99995-8DB8-4558-8A47-AC1F98309F2A}" presName="childNode" presStyleLbl="revTx" presStyleIdx="0" presStyleCnt="0">
        <dgm:presLayoutVars>
          <dgm:bulletEnabled val="1"/>
        </dgm:presLayoutVars>
      </dgm:prSet>
      <dgm:spPr/>
    </dgm:pt>
    <dgm:pt modelId="{8230B8FD-E65B-4783-9CE4-45EBE1FA6E4A}" type="pres">
      <dgm:prSet presAssocID="{D5EF0205-3126-46DD-9A84-8347627DC218}" presName="Name25" presStyleLbl="parChTrans1D1" presStyleIdx="1" presStyleCnt="6"/>
      <dgm:spPr/>
      <dgm:t>
        <a:bodyPr/>
        <a:lstStyle/>
        <a:p>
          <a:endParaRPr lang="en-ZA"/>
        </a:p>
      </dgm:t>
    </dgm:pt>
    <dgm:pt modelId="{44AED79D-0AC2-46BA-B2D6-BFC5AAE62A4F}" type="pres">
      <dgm:prSet presAssocID="{DBE8B67D-FF26-4F18-B04F-533402740E38}" presName="node" presStyleCnt="0"/>
      <dgm:spPr/>
    </dgm:pt>
    <dgm:pt modelId="{EBA04396-4842-4FA4-9B27-4001BA6C2243}" type="pres">
      <dgm:prSet presAssocID="{DBE8B67D-FF26-4F18-B04F-533402740E38}" presName="parentNode" presStyleLbl="node1" presStyleIdx="2" presStyleCnt="7" custScaleX="651677" custLinFactX="132828" custLinFactNeighborX="200000" custLinFactNeighborY="-2395">
        <dgm:presLayoutVars>
          <dgm:chMax val="1"/>
          <dgm:bulletEnabled val="1"/>
        </dgm:presLayoutVars>
      </dgm:prSet>
      <dgm:spPr/>
      <dgm:t>
        <a:bodyPr/>
        <a:lstStyle/>
        <a:p>
          <a:endParaRPr lang="en-ZA"/>
        </a:p>
      </dgm:t>
    </dgm:pt>
    <dgm:pt modelId="{E34022C4-0A1B-49D1-AB11-48C3916F601C}" type="pres">
      <dgm:prSet presAssocID="{DBE8B67D-FF26-4F18-B04F-533402740E38}" presName="childNode" presStyleLbl="revTx" presStyleIdx="0" presStyleCnt="0">
        <dgm:presLayoutVars>
          <dgm:bulletEnabled val="1"/>
        </dgm:presLayoutVars>
      </dgm:prSet>
      <dgm:spPr/>
    </dgm:pt>
    <dgm:pt modelId="{73A376A1-7D46-4B38-BAF9-10FF6BB8791F}" type="pres">
      <dgm:prSet presAssocID="{C1C3656B-509C-46E6-B81E-4E3A105A8F1A}" presName="Name25" presStyleLbl="parChTrans1D1" presStyleIdx="2" presStyleCnt="6"/>
      <dgm:spPr/>
      <dgm:t>
        <a:bodyPr/>
        <a:lstStyle/>
        <a:p>
          <a:endParaRPr lang="en-ZA"/>
        </a:p>
      </dgm:t>
    </dgm:pt>
    <dgm:pt modelId="{D549C9FE-89FB-4678-8EAE-D1691E72DDC6}" type="pres">
      <dgm:prSet presAssocID="{600D0BB2-5C15-4381-8824-3552D71041DE}" presName="node" presStyleCnt="0"/>
      <dgm:spPr/>
    </dgm:pt>
    <dgm:pt modelId="{E83AB5C6-47F5-4478-A206-2BB610B4266A}" type="pres">
      <dgm:prSet presAssocID="{600D0BB2-5C15-4381-8824-3552D71041DE}" presName="parentNode" presStyleLbl="node1" presStyleIdx="3" presStyleCnt="7" custScaleX="803687" custLinFactX="100000" custLinFactNeighborX="188567" custLinFactNeighborY="-25865">
        <dgm:presLayoutVars>
          <dgm:chMax val="1"/>
          <dgm:bulletEnabled val="1"/>
        </dgm:presLayoutVars>
      </dgm:prSet>
      <dgm:spPr/>
      <dgm:t>
        <a:bodyPr/>
        <a:lstStyle/>
        <a:p>
          <a:endParaRPr lang="en-ZA"/>
        </a:p>
      </dgm:t>
    </dgm:pt>
    <dgm:pt modelId="{C929C45F-2624-425F-B15B-836640D6E075}" type="pres">
      <dgm:prSet presAssocID="{600D0BB2-5C15-4381-8824-3552D71041DE}" presName="childNode" presStyleLbl="revTx" presStyleIdx="0" presStyleCnt="0">
        <dgm:presLayoutVars>
          <dgm:bulletEnabled val="1"/>
        </dgm:presLayoutVars>
      </dgm:prSet>
      <dgm:spPr/>
    </dgm:pt>
    <dgm:pt modelId="{D5629162-149F-45C4-B75F-1129586C9A3D}" type="pres">
      <dgm:prSet presAssocID="{4F598590-3A84-4377-9A31-E55993CE5349}" presName="Name25" presStyleLbl="parChTrans1D1" presStyleIdx="3" presStyleCnt="6"/>
      <dgm:spPr/>
      <dgm:t>
        <a:bodyPr/>
        <a:lstStyle/>
        <a:p>
          <a:endParaRPr lang="en-ZA"/>
        </a:p>
      </dgm:t>
    </dgm:pt>
    <dgm:pt modelId="{D08C92DA-29B3-439E-9666-FCBDF218D0F2}" type="pres">
      <dgm:prSet presAssocID="{50E3EDDC-E3EE-42E6-8561-1AE62D5BBC0F}" presName="node" presStyleCnt="0"/>
      <dgm:spPr/>
    </dgm:pt>
    <dgm:pt modelId="{A770FD5D-AFE5-4CB8-9906-E500B98C69FE}" type="pres">
      <dgm:prSet presAssocID="{50E3EDDC-E3EE-42E6-8561-1AE62D5BBC0F}" presName="parentNode" presStyleLbl="node1" presStyleIdx="4" presStyleCnt="7" custScaleX="802254" custLinFactX="136564" custLinFactNeighborX="200000" custLinFactNeighborY="-56810">
        <dgm:presLayoutVars>
          <dgm:chMax val="1"/>
          <dgm:bulletEnabled val="1"/>
        </dgm:presLayoutVars>
      </dgm:prSet>
      <dgm:spPr/>
      <dgm:t>
        <a:bodyPr/>
        <a:lstStyle/>
        <a:p>
          <a:endParaRPr lang="en-ZA"/>
        </a:p>
      </dgm:t>
    </dgm:pt>
    <dgm:pt modelId="{CE3D27CF-E5FE-49F5-9451-E1CAAB24A8AF}" type="pres">
      <dgm:prSet presAssocID="{50E3EDDC-E3EE-42E6-8561-1AE62D5BBC0F}" presName="childNode" presStyleLbl="revTx" presStyleIdx="0" presStyleCnt="0">
        <dgm:presLayoutVars>
          <dgm:bulletEnabled val="1"/>
        </dgm:presLayoutVars>
      </dgm:prSet>
      <dgm:spPr/>
    </dgm:pt>
    <dgm:pt modelId="{8A0D4963-FE9D-4F4F-8D41-AFB876815BB6}" type="pres">
      <dgm:prSet presAssocID="{0AE4F2BE-92AD-4C02-8516-7B701F568C9E}" presName="Name25" presStyleLbl="parChTrans1D1" presStyleIdx="4" presStyleCnt="6"/>
      <dgm:spPr/>
      <dgm:t>
        <a:bodyPr/>
        <a:lstStyle/>
        <a:p>
          <a:endParaRPr lang="en-ZA"/>
        </a:p>
      </dgm:t>
    </dgm:pt>
    <dgm:pt modelId="{244B17D3-B5C0-4957-BEC8-CB449A2AE10F}" type="pres">
      <dgm:prSet presAssocID="{15D9AA4C-5DB1-4889-B20A-2FE5C72A58E1}" presName="node" presStyleCnt="0"/>
      <dgm:spPr/>
    </dgm:pt>
    <dgm:pt modelId="{4565BFA7-2C9A-4595-82B3-BBC0C8713E78}" type="pres">
      <dgm:prSet presAssocID="{15D9AA4C-5DB1-4889-B20A-2FE5C72A58E1}" presName="parentNode" presStyleLbl="node1" presStyleIdx="5" presStyleCnt="7" custScaleX="909145" custLinFactX="115422" custLinFactNeighborX="200000" custLinFactNeighborY="-68101">
        <dgm:presLayoutVars>
          <dgm:chMax val="1"/>
          <dgm:bulletEnabled val="1"/>
        </dgm:presLayoutVars>
      </dgm:prSet>
      <dgm:spPr/>
      <dgm:t>
        <a:bodyPr/>
        <a:lstStyle/>
        <a:p>
          <a:endParaRPr lang="en-ZA"/>
        </a:p>
      </dgm:t>
    </dgm:pt>
    <dgm:pt modelId="{764A96CF-2339-49C5-B493-B7B4F43BE7EF}" type="pres">
      <dgm:prSet presAssocID="{15D9AA4C-5DB1-4889-B20A-2FE5C72A58E1}" presName="childNode" presStyleLbl="revTx" presStyleIdx="0" presStyleCnt="0">
        <dgm:presLayoutVars>
          <dgm:bulletEnabled val="1"/>
        </dgm:presLayoutVars>
      </dgm:prSet>
      <dgm:spPr/>
    </dgm:pt>
    <dgm:pt modelId="{041687B4-CF85-44F6-815A-277A09475454}" type="pres">
      <dgm:prSet presAssocID="{1ABC2E58-5497-4ED9-9398-6165D357684C}" presName="Name25" presStyleLbl="parChTrans1D1" presStyleIdx="5" presStyleCnt="6"/>
      <dgm:spPr/>
      <dgm:t>
        <a:bodyPr/>
        <a:lstStyle/>
        <a:p>
          <a:endParaRPr lang="en-ZA"/>
        </a:p>
      </dgm:t>
    </dgm:pt>
    <dgm:pt modelId="{2C39130C-BCC1-4C60-98B0-8E524B7ACC18}" type="pres">
      <dgm:prSet presAssocID="{603D7435-309B-4E47-AFD0-106828EDB288}" presName="node" presStyleCnt="0"/>
      <dgm:spPr/>
    </dgm:pt>
    <dgm:pt modelId="{CE31E32A-6D25-45E6-A0A0-8F8E8799E5BF}" type="pres">
      <dgm:prSet presAssocID="{603D7435-309B-4E47-AFD0-106828EDB288}" presName="parentNode" presStyleLbl="node1" presStyleIdx="6" presStyleCnt="7" custScaleX="903484" custLinFactX="95332" custLinFactNeighborX="100000" custLinFactNeighborY="-57700">
        <dgm:presLayoutVars>
          <dgm:chMax val="1"/>
          <dgm:bulletEnabled val="1"/>
        </dgm:presLayoutVars>
      </dgm:prSet>
      <dgm:spPr/>
      <dgm:t>
        <a:bodyPr/>
        <a:lstStyle/>
        <a:p>
          <a:endParaRPr lang="en-ZA"/>
        </a:p>
      </dgm:t>
    </dgm:pt>
    <dgm:pt modelId="{75C45661-9A6F-4048-8152-BD83F076014C}" type="pres">
      <dgm:prSet presAssocID="{603D7435-309B-4E47-AFD0-106828EDB288}" presName="childNode" presStyleLbl="revTx" presStyleIdx="0" presStyleCnt="0">
        <dgm:presLayoutVars>
          <dgm:bulletEnabled val="1"/>
        </dgm:presLayoutVars>
      </dgm:prSet>
      <dgm:spPr/>
    </dgm:pt>
  </dgm:ptLst>
  <dgm:cxnLst>
    <dgm:cxn modelId="{853CA53F-B97F-4C4D-85C3-37B8F8722231}" srcId="{4C4E4EC8-5AA4-4EF4-B84F-B0DE81DA6A90}" destId="{600D0BB2-5C15-4381-8824-3552D71041DE}" srcOrd="2" destOrd="0" parTransId="{C1C3656B-509C-46E6-B81E-4E3A105A8F1A}" sibTransId="{6170F688-45BA-4F6F-A66C-A4B2ECA6BB4B}"/>
    <dgm:cxn modelId="{9E84EBD8-3E2B-41D4-879E-3EF029F5FAB1}" type="presOf" srcId="{95464826-DE21-4202-99D7-ABF05FFBCF8B}" destId="{9236CB59-78F1-4506-8685-32B1ABC990C3}" srcOrd="0" destOrd="0" presId="urn:microsoft.com/office/officeart/2005/8/layout/radial2"/>
    <dgm:cxn modelId="{B21B6017-ACE9-4E30-99D2-9A7C33CB8915}" type="presOf" srcId="{603D7435-309B-4E47-AFD0-106828EDB288}" destId="{CE31E32A-6D25-45E6-A0A0-8F8E8799E5BF}" srcOrd="0" destOrd="0" presId="urn:microsoft.com/office/officeart/2005/8/layout/radial2"/>
    <dgm:cxn modelId="{F5521341-24C7-40AC-86DF-B35742211972}" type="presOf" srcId="{C1C3656B-509C-46E6-B81E-4E3A105A8F1A}" destId="{73A376A1-7D46-4B38-BAF9-10FF6BB8791F}" srcOrd="0" destOrd="0" presId="urn:microsoft.com/office/officeart/2005/8/layout/radial2"/>
    <dgm:cxn modelId="{0876CAE5-ED26-4C06-A7CA-C866F924C344}" srcId="{4C4E4EC8-5AA4-4EF4-B84F-B0DE81DA6A90}" destId="{A6E99995-8DB8-4558-8A47-AC1F98309F2A}" srcOrd="0" destOrd="0" parTransId="{95464826-DE21-4202-99D7-ABF05FFBCF8B}" sibTransId="{745A9B52-9BB7-4C1B-B907-165420FCE9B4}"/>
    <dgm:cxn modelId="{9AD31F2B-C7F3-446B-A26A-FC8D0A1D942C}" type="presOf" srcId="{0AE4F2BE-92AD-4C02-8516-7B701F568C9E}" destId="{8A0D4963-FE9D-4F4F-8D41-AFB876815BB6}" srcOrd="0" destOrd="0" presId="urn:microsoft.com/office/officeart/2005/8/layout/radial2"/>
    <dgm:cxn modelId="{A835F24D-5FE4-4688-9544-2B1C30517701}" type="presOf" srcId="{A6E99995-8DB8-4558-8A47-AC1F98309F2A}" destId="{B5A7A567-3C73-4CBC-BEF9-C1C0B1E7CBBA}" srcOrd="0" destOrd="0" presId="urn:microsoft.com/office/officeart/2005/8/layout/radial2"/>
    <dgm:cxn modelId="{2A7E3FAB-C61F-4001-A5C0-17D2EBA46C49}" type="presOf" srcId="{1ABC2E58-5497-4ED9-9398-6165D357684C}" destId="{041687B4-CF85-44F6-815A-277A09475454}" srcOrd="0" destOrd="0" presId="urn:microsoft.com/office/officeart/2005/8/layout/radial2"/>
    <dgm:cxn modelId="{B8C23E0C-BC08-4CCF-8C54-77A9EFAAB0B3}" type="presOf" srcId="{DBE8B67D-FF26-4F18-B04F-533402740E38}" destId="{EBA04396-4842-4FA4-9B27-4001BA6C2243}" srcOrd="0" destOrd="0" presId="urn:microsoft.com/office/officeart/2005/8/layout/radial2"/>
    <dgm:cxn modelId="{E7EFCA9D-8165-478A-A6A0-618854A02718}" type="presOf" srcId="{4F598590-3A84-4377-9A31-E55993CE5349}" destId="{D5629162-149F-45C4-B75F-1129586C9A3D}" srcOrd="0" destOrd="0" presId="urn:microsoft.com/office/officeart/2005/8/layout/radial2"/>
    <dgm:cxn modelId="{1192EE9B-6D58-43D2-903D-A2B42DD289CE}" srcId="{4C4E4EC8-5AA4-4EF4-B84F-B0DE81DA6A90}" destId="{DBE8B67D-FF26-4F18-B04F-533402740E38}" srcOrd="1" destOrd="0" parTransId="{D5EF0205-3126-46DD-9A84-8347627DC218}" sibTransId="{8B2ADCF7-3243-47AA-B9AE-3D205FDABA87}"/>
    <dgm:cxn modelId="{72BC9BAE-2686-44EB-B7EC-078EF0D07623}" srcId="{4C4E4EC8-5AA4-4EF4-B84F-B0DE81DA6A90}" destId="{50E3EDDC-E3EE-42E6-8561-1AE62D5BBC0F}" srcOrd="3" destOrd="0" parTransId="{4F598590-3A84-4377-9A31-E55993CE5349}" sibTransId="{8F204B63-F20D-43F8-889F-E6A387EE6DC3}"/>
    <dgm:cxn modelId="{7971DFC2-03B3-44F3-9507-0B4E553C4B30}" type="presOf" srcId="{50E3EDDC-E3EE-42E6-8561-1AE62D5BBC0F}" destId="{A770FD5D-AFE5-4CB8-9906-E500B98C69FE}" srcOrd="0" destOrd="0" presId="urn:microsoft.com/office/officeart/2005/8/layout/radial2"/>
    <dgm:cxn modelId="{8A7EAAAA-C519-41C6-BED2-C3707AC92977}" srcId="{4C4E4EC8-5AA4-4EF4-B84F-B0DE81DA6A90}" destId="{15D9AA4C-5DB1-4889-B20A-2FE5C72A58E1}" srcOrd="4" destOrd="0" parTransId="{0AE4F2BE-92AD-4C02-8516-7B701F568C9E}" sibTransId="{F1BEDD44-D758-4F43-B48A-F3282CA03948}"/>
    <dgm:cxn modelId="{A20C9B7C-B951-4782-972E-2890735054A9}" type="presOf" srcId="{4C4E4EC8-5AA4-4EF4-B84F-B0DE81DA6A90}" destId="{1669EB60-9A53-4B67-965F-987DBAADC149}" srcOrd="0" destOrd="0" presId="urn:microsoft.com/office/officeart/2005/8/layout/radial2"/>
    <dgm:cxn modelId="{651BF3BF-BB4A-4CE8-9F99-06DF79E25981}" type="presOf" srcId="{600D0BB2-5C15-4381-8824-3552D71041DE}" destId="{E83AB5C6-47F5-4478-A206-2BB610B4266A}" srcOrd="0" destOrd="0" presId="urn:microsoft.com/office/officeart/2005/8/layout/radial2"/>
    <dgm:cxn modelId="{F79A2730-E222-416C-A8AA-EDB1398AE79F}" srcId="{4C4E4EC8-5AA4-4EF4-B84F-B0DE81DA6A90}" destId="{603D7435-309B-4E47-AFD0-106828EDB288}" srcOrd="5" destOrd="0" parTransId="{1ABC2E58-5497-4ED9-9398-6165D357684C}" sibTransId="{1A61AD10-09B5-479B-964E-84388F3E4E02}"/>
    <dgm:cxn modelId="{6C2E7E9D-B413-4E7D-A854-1DA4EB41B0EF}" type="presOf" srcId="{D5EF0205-3126-46DD-9A84-8347627DC218}" destId="{8230B8FD-E65B-4783-9CE4-45EBE1FA6E4A}" srcOrd="0" destOrd="0" presId="urn:microsoft.com/office/officeart/2005/8/layout/radial2"/>
    <dgm:cxn modelId="{F77B40E6-657A-4414-BC77-1C0B2B9BC412}" type="presOf" srcId="{15D9AA4C-5DB1-4889-B20A-2FE5C72A58E1}" destId="{4565BFA7-2C9A-4595-82B3-BBC0C8713E78}" srcOrd="0" destOrd="0" presId="urn:microsoft.com/office/officeart/2005/8/layout/radial2"/>
    <dgm:cxn modelId="{E4EE3D6C-D1F2-4802-AE55-F22847C25804}" type="presParOf" srcId="{1669EB60-9A53-4B67-965F-987DBAADC149}" destId="{28E4D3D2-3756-4460-A82E-72E2C8036810}" srcOrd="0" destOrd="0" presId="urn:microsoft.com/office/officeart/2005/8/layout/radial2"/>
    <dgm:cxn modelId="{6C03CF4F-AE8D-425D-86E0-BC05B777EA69}" type="presParOf" srcId="{28E4D3D2-3756-4460-A82E-72E2C8036810}" destId="{B5F94C4B-767A-4478-A7C5-FBF99D18B3DC}" srcOrd="0" destOrd="0" presId="urn:microsoft.com/office/officeart/2005/8/layout/radial2"/>
    <dgm:cxn modelId="{A2A75D43-D7B1-4373-8F37-9EA1944324D2}" type="presParOf" srcId="{B5F94C4B-767A-4478-A7C5-FBF99D18B3DC}" destId="{82718EA6-98A5-4E95-91B6-ACAB6CF44593}" srcOrd="0" destOrd="0" presId="urn:microsoft.com/office/officeart/2005/8/layout/radial2"/>
    <dgm:cxn modelId="{262D6179-9607-4E57-AFF4-2DC759EA49EB}" type="presParOf" srcId="{B5F94C4B-767A-4478-A7C5-FBF99D18B3DC}" destId="{BBE478EF-8DCF-467B-823E-85F4DCF4C743}" srcOrd="1" destOrd="0" presId="urn:microsoft.com/office/officeart/2005/8/layout/radial2"/>
    <dgm:cxn modelId="{A5F99B01-6BA1-496D-9359-377B69A64782}" type="presParOf" srcId="{28E4D3D2-3756-4460-A82E-72E2C8036810}" destId="{9236CB59-78F1-4506-8685-32B1ABC990C3}" srcOrd="1" destOrd="0" presId="urn:microsoft.com/office/officeart/2005/8/layout/radial2"/>
    <dgm:cxn modelId="{0F27B36E-1873-4686-B05C-F080D50FA4F7}" type="presParOf" srcId="{28E4D3D2-3756-4460-A82E-72E2C8036810}" destId="{A9BDCE91-0A89-4055-BEAE-972A3EAB8DC2}" srcOrd="2" destOrd="0" presId="urn:microsoft.com/office/officeart/2005/8/layout/radial2"/>
    <dgm:cxn modelId="{192670B1-9D6E-4D99-BF6D-3D3940BC895A}" type="presParOf" srcId="{A9BDCE91-0A89-4055-BEAE-972A3EAB8DC2}" destId="{B5A7A567-3C73-4CBC-BEF9-C1C0B1E7CBBA}" srcOrd="0" destOrd="0" presId="urn:microsoft.com/office/officeart/2005/8/layout/radial2"/>
    <dgm:cxn modelId="{8F79E9AF-EDC2-4BAC-AC57-ADDB214202E5}" type="presParOf" srcId="{A9BDCE91-0A89-4055-BEAE-972A3EAB8DC2}" destId="{13FDB3C7-AB29-43CB-8168-B148DCC76F8D}" srcOrd="1" destOrd="0" presId="urn:microsoft.com/office/officeart/2005/8/layout/radial2"/>
    <dgm:cxn modelId="{716F14AD-3836-4598-9972-02B15E3DF3BA}" type="presParOf" srcId="{28E4D3D2-3756-4460-A82E-72E2C8036810}" destId="{8230B8FD-E65B-4783-9CE4-45EBE1FA6E4A}" srcOrd="3" destOrd="0" presId="urn:microsoft.com/office/officeart/2005/8/layout/radial2"/>
    <dgm:cxn modelId="{D1F0F3A9-DBDC-4BB1-B792-AA0F0FAD699E}" type="presParOf" srcId="{28E4D3D2-3756-4460-A82E-72E2C8036810}" destId="{44AED79D-0AC2-46BA-B2D6-BFC5AAE62A4F}" srcOrd="4" destOrd="0" presId="urn:microsoft.com/office/officeart/2005/8/layout/radial2"/>
    <dgm:cxn modelId="{A054A7B9-863E-44D2-9DB2-6798A93D3C7D}" type="presParOf" srcId="{44AED79D-0AC2-46BA-B2D6-BFC5AAE62A4F}" destId="{EBA04396-4842-4FA4-9B27-4001BA6C2243}" srcOrd="0" destOrd="0" presId="urn:microsoft.com/office/officeart/2005/8/layout/radial2"/>
    <dgm:cxn modelId="{3A5CB82B-EABC-4035-9EBD-C61EB095A295}" type="presParOf" srcId="{44AED79D-0AC2-46BA-B2D6-BFC5AAE62A4F}" destId="{E34022C4-0A1B-49D1-AB11-48C3916F601C}" srcOrd="1" destOrd="0" presId="urn:microsoft.com/office/officeart/2005/8/layout/radial2"/>
    <dgm:cxn modelId="{06A0F86E-C19E-4793-9712-6BC78A2589F3}" type="presParOf" srcId="{28E4D3D2-3756-4460-A82E-72E2C8036810}" destId="{73A376A1-7D46-4B38-BAF9-10FF6BB8791F}" srcOrd="5" destOrd="0" presId="urn:microsoft.com/office/officeart/2005/8/layout/radial2"/>
    <dgm:cxn modelId="{FA106865-7F82-410E-874F-493640696080}" type="presParOf" srcId="{28E4D3D2-3756-4460-A82E-72E2C8036810}" destId="{D549C9FE-89FB-4678-8EAE-D1691E72DDC6}" srcOrd="6" destOrd="0" presId="urn:microsoft.com/office/officeart/2005/8/layout/radial2"/>
    <dgm:cxn modelId="{DBE833A8-E094-4475-9FC6-2CDCDFB4F03B}" type="presParOf" srcId="{D549C9FE-89FB-4678-8EAE-D1691E72DDC6}" destId="{E83AB5C6-47F5-4478-A206-2BB610B4266A}" srcOrd="0" destOrd="0" presId="urn:microsoft.com/office/officeart/2005/8/layout/radial2"/>
    <dgm:cxn modelId="{B31B66A2-6988-4747-A476-E1B47EAFF7F9}" type="presParOf" srcId="{D549C9FE-89FB-4678-8EAE-D1691E72DDC6}" destId="{C929C45F-2624-425F-B15B-836640D6E075}" srcOrd="1" destOrd="0" presId="urn:microsoft.com/office/officeart/2005/8/layout/radial2"/>
    <dgm:cxn modelId="{0FEAA52A-4EF3-41DD-9828-21BF6806D1C0}" type="presParOf" srcId="{28E4D3D2-3756-4460-A82E-72E2C8036810}" destId="{D5629162-149F-45C4-B75F-1129586C9A3D}" srcOrd="7" destOrd="0" presId="urn:microsoft.com/office/officeart/2005/8/layout/radial2"/>
    <dgm:cxn modelId="{BDCA2F5A-DF92-470B-BE3A-A4309F465235}" type="presParOf" srcId="{28E4D3D2-3756-4460-A82E-72E2C8036810}" destId="{D08C92DA-29B3-439E-9666-FCBDF218D0F2}" srcOrd="8" destOrd="0" presId="urn:microsoft.com/office/officeart/2005/8/layout/radial2"/>
    <dgm:cxn modelId="{B0C873F7-8417-42D5-8BF2-6128ADDF3DC5}" type="presParOf" srcId="{D08C92DA-29B3-439E-9666-FCBDF218D0F2}" destId="{A770FD5D-AFE5-4CB8-9906-E500B98C69FE}" srcOrd="0" destOrd="0" presId="urn:microsoft.com/office/officeart/2005/8/layout/radial2"/>
    <dgm:cxn modelId="{D4D5F7CE-BBF5-48D3-A1D0-A4FA596F45EF}" type="presParOf" srcId="{D08C92DA-29B3-439E-9666-FCBDF218D0F2}" destId="{CE3D27CF-E5FE-49F5-9451-E1CAAB24A8AF}" srcOrd="1" destOrd="0" presId="urn:microsoft.com/office/officeart/2005/8/layout/radial2"/>
    <dgm:cxn modelId="{C897CECD-9814-4FFB-8923-04CDD9AC8E96}" type="presParOf" srcId="{28E4D3D2-3756-4460-A82E-72E2C8036810}" destId="{8A0D4963-FE9D-4F4F-8D41-AFB876815BB6}" srcOrd="9" destOrd="0" presId="urn:microsoft.com/office/officeart/2005/8/layout/radial2"/>
    <dgm:cxn modelId="{68C060C1-8AB7-4641-B293-5907B0BF098C}" type="presParOf" srcId="{28E4D3D2-3756-4460-A82E-72E2C8036810}" destId="{244B17D3-B5C0-4957-BEC8-CB449A2AE10F}" srcOrd="10" destOrd="0" presId="urn:microsoft.com/office/officeart/2005/8/layout/radial2"/>
    <dgm:cxn modelId="{7E5F2A09-01D1-4C44-9A12-84F7894AC2BE}" type="presParOf" srcId="{244B17D3-B5C0-4957-BEC8-CB449A2AE10F}" destId="{4565BFA7-2C9A-4595-82B3-BBC0C8713E78}" srcOrd="0" destOrd="0" presId="urn:microsoft.com/office/officeart/2005/8/layout/radial2"/>
    <dgm:cxn modelId="{18A472BF-862B-485C-A23D-4641C66A424C}" type="presParOf" srcId="{244B17D3-B5C0-4957-BEC8-CB449A2AE10F}" destId="{764A96CF-2339-49C5-B493-B7B4F43BE7EF}" srcOrd="1" destOrd="0" presId="urn:microsoft.com/office/officeart/2005/8/layout/radial2"/>
    <dgm:cxn modelId="{150EEB32-85F7-4856-958D-24C8426A1207}" type="presParOf" srcId="{28E4D3D2-3756-4460-A82E-72E2C8036810}" destId="{041687B4-CF85-44F6-815A-277A09475454}" srcOrd="11" destOrd="0" presId="urn:microsoft.com/office/officeart/2005/8/layout/radial2"/>
    <dgm:cxn modelId="{E4B9B8E2-5604-4AEA-98AF-F514996695C1}" type="presParOf" srcId="{28E4D3D2-3756-4460-A82E-72E2C8036810}" destId="{2C39130C-BCC1-4C60-98B0-8E524B7ACC18}" srcOrd="12" destOrd="0" presId="urn:microsoft.com/office/officeart/2005/8/layout/radial2"/>
    <dgm:cxn modelId="{C3C8A1D0-CAC7-40F4-9CB2-C02BE9BA4B30}" type="presParOf" srcId="{2C39130C-BCC1-4C60-98B0-8E524B7ACC18}" destId="{CE31E32A-6D25-45E6-A0A0-8F8E8799E5BF}" srcOrd="0" destOrd="0" presId="urn:microsoft.com/office/officeart/2005/8/layout/radial2"/>
    <dgm:cxn modelId="{BD1FFD94-DABD-4400-BADC-8967A08A32AA}" type="presParOf" srcId="{2C39130C-BCC1-4C60-98B0-8E524B7ACC18}" destId="{75C45661-9A6F-4048-8152-BD83F076014C}" srcOrd="1" destOrd="0" presId="urn:microsoft.com/office/officeart/2005/8/layout/radial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1687B4-CF85-44F6-815A-277A09475454}">
      <dsp:nvSpPr>
        <dsp:cNvPr id="0" name=""/>
        <dsp:cNvSpPr/>
      </dsp:nvSpPr>
      <dsp:spPr>
        <a:xfrm rot="2099222">
          <a:off x="2077725" y="3214600"/>
          <a:ext cx="2014556" cy="21994"/>
        </a:xfrm>
        <a:custGeom>
          <a:avLst/>
          <a:gdLst/>
          <a:ahLst/>
          <a:cxnLst/>
          <a:rect l="0" t="0" r="0" b="0"/>
          <a:pathLst>
            <a:path>
              <a:moveTo>
                <a:pt x="0" y="10997"/>
              </a:moveTo>
              <a:lnTo>
                <a:pt x="2014556" y="1099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A0D4963-FE9D-4F4F-8D41-AFB876815BB6}">
      <dsp:nvSpPr>
        <dsp:cNvPr id="0" name=""/>
        <dsp:cNvSpPr/>
      </dsp:nvSpPr>
      <dsp:spPr>
        <a:xfrm rot="818790">
          <a:off x="2227655" y="2738877"/>
          <a:ext cx="2274408" cy="21994"/>
        </a:xfrm>
        <a:custGeom>
          <a:avLst/>
          <a:gdLst/>
          <a:ahLst/>
          <a:cxnLst/>
          <a:rect l="0" t="0" r="0" b="0"/>
          <a:pathLst>
            <a:path>
              <a:moveTo>
                <a:pt x="0" y="10997"/>
              </a:moveTo>
              <a:lnTo>
                <a:pt x="2274408" y="1099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5629162-149F-45C4-B75F-1129586C9A3D}">
      <dsp:nvSpPr>
        <dsp:cNvPr id="0" name=""/>
        <dsp:cNvSpPr/>
      </dsp:nvSpPr>
      <dsp:spPr>
        <a:xfrm rot="87834">
          <a:off x="2259547" y="2408052"/>
          <a:ext cx="1298517" cy="21994"/>
        </a:xfrm>
        <a:custGeom>
          <a:avLst/>
          <a:gdLst/>
          <a:ahLst/>
          <a:cxnLst/>
          <a:rect l="0" t="0" r="0" b="0"/>
          <a:pathLst>
            <a:path>
              <a:moveTo>
                <a:pt x="0" y="10997"/>
              </a:moveTo>
              <a:lnTo>
                <a:pt x="1298517" y="1099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3A376A1-7D46-4B38-BAF9-10FF6BB8791F}">
      <dsp:nvSpPr>
        <dsp:cNvPr id="0" name=""/>
        <dsp:cNvSpPr/>
      </dsp:nvSpPr>
      <dsp:spPr>
        <a:xfrm rot="21051642">
          <a:off x="2247138" y="2165664"/>
          <a:ext cx="1988294" cy="21994"/>
        </a:xfrm>
        <a:custGeom>
          <a:avLst/>
          <a:gdLst/>
          <a:ahLst/>
          <a:cxnLst/>
          <a:rect l="0" t="0" r="0" b="0"/>
          <a:pathLst>
            <a:path>
              <a:moveTo>
                <a:pt x="0" y="10997"/>
              </a:moveTo>
              <a:lnTo>
                <a:pt x="1988294" y="1099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230B8FD-E65B-4783-9CE4-45EBE1FA6E4A}">
      <dsp:nvSpPr>
        <dsp:cNvPr id="0" name=""/>
        <dsp:cNvSpPr/>
      </dsp:nvSpPr>
      <dsp:spPr>
        <a:xfrm rot="20442199">
          <a:off x="2180192" y="1786621"/>
          <a:ext cx="2832581" cy="21994"/>
        </a:xfrm>
        <a:custGeom>
          <a:avLst/>
          <a:gdLst/>
          <a:ahLst/>
          <a:cxnLst/>
          <a:rect l="0" t="0" r="0" b="0"/>
          <a:pathLst>
            <a:path>
              <a:moveTo>
                <a:pt x="0" y="10997"/>
              </a:moveTo>
              <a:lnTo>
                <a:pt x="2832581" y="1099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236CB59-78F1-4506-8685-32B1ABC990C3}">
      <dsp:nvSpPr>
        <dsp:cNvPr id="0" name=""/>
        <dsp:cNvSpPr/>
      </dsp:nvSpPr>
      <dsp:spPr>
        <a:xfrm rot="19554409">
          <a:off x="2025236" y="1370789"/>
          <a:ext cx="2729027" cy="21994"/>
        </a:xfrm>
        <a:custGeom>
          <a:avLst/>
          <a:gdLst/>
          <a:ahLst/>
          <a:cxnLst/>
          <a:rect l="0" t="0" r="0" b="0"/>
          <a:pathLst>
            <a:path>
              <a:moveTo>
                <a:pt x="0" y="10997"/>
              </a:moveTo>
              <a:lnTo>
                <a:pt x="2729027" y="10997"/>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BBE478EF-8DCF-467B-823E-85F4DCF4C743}">
      <dsp:nvSpPr>
        <dsp:cNvPr id="0" name=""/>
        <dsp:cNvSpPr/>
      </dsp:nvSpPr>
      <dsp:spPr>
        <a:xfrm>
          <a:off x="466495" y="1594839"/>
          <a:ext cx="1855678" cy="1748693"/>
        </a:xfrm>
        <a:prstGeom prst="ellipse">
          <a:avLst/>
        </a:prstGeom>
        <a:blipFill rotWithShape="0">
          <a:blip xmlns:r="http://schemas.openxmlformats.org/officeDocument/2006/relationships" r:embed="rId1"/>
          <a:stretch>
            <a:fillRect/>
          </a:stretch>
        </a:blip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5A7A567-3C73-4CBC-BEF9-C1C0B1E7CBBA}">
      <dsp:nvSpPr>
        <dsp:cNvPr id="0" name=""/>
        <dsp:cNvSpPr/>
      </dsp:nvSpPr>
      <dsp:spPr>
        <a:xfrm>
          <a:off x="2887790" y="0"/>
          <a:ext cx="4164411" cy="624306"/>
        </a:xfrm>
        <a:prstGeom prst="ellipse">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US" sz="1800" b="1" kern="1200" dirty="0" smtClean="0"/>
            <a:t>Verify customers identity</a:t>
          </a:r>
          <a:endParaRPr lang="en-ZA" sz="1800" kern="1200" dirty="0"/>
        </a:p>
      </dsp:txBody>
      <dsp:txXfrm>
        <a:off x="3497654" y="91427"/>
        <a:ext cx="2944683" cy="441452"/>
      </dsp:txXfrm>
    </dsp:sp>
    <dsp:sp modelId="{EBA04396-4842-4FA4-9B27-4001BA6C2243}">
      <dsp:nvSpPr>
        <dsp:cNvPr id="0" name=""/>
        <dsp:cNvSpPr/>
      </dsp:nvSpPr>
      <dsp:spPr>
        <a:xfrm>
          <a:off x="3715532" y="731537"/>
          <a:ext cx="4068462" cy="624306"/>
        </a:xfrm>
        <a:prstGeom prst="ellipse">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US" sz="1800" b="1" kern="1200" dirty="0" smtClean="0"/>
            <a:t>Establish and maintain customer records </a:t>
          </a:r>
          <a:endParaRPr lang="en-ZA" sz="1800" kern="1200" dirty="0"/>
        </a:p>
      </dsp:txBody>
      <dsp:txXfrm>
        <a:off x="4311344" y="822964"/>
        <a:ext cx="2876838" cy="441452"/>
      </dsp:txXfrm>
    </dsp:sp>
    <dsp:sp modelId="{E83AB5C6-47F5-4478-A206-2BB610B4266A}">
      <dsp:nvSpPr>
        <dsp:cNvPr id="0" name=""/>
        <dsp:cNvSpPr/>
      </dsp:nvSpPr>
      <dsp:spPr>
        <a:xfrm>
          <a:off x="3248901" y="1459683"/>
          <a:ext cx="5017470" cy="624306"/>
        </a:xfrm>
        <a:prstGeom prst="ellipse">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US" sz="1800" b="1" kern="1200" dirty="0" smtClean="0"/>
            <a:t>Report suspicious and threshold transactions </a:t>
          </a:r>
          <a:endParaRPr lang="en-ZA" sz="1800" kern="1200" dirty="0"/>
        </a:p>
      </dsp:txBody>
      <dsp:txXfrm>
        <a:off x="3983692" y="1551110"/>
        <a:ext cx="3547888" cy="441452"/>
      </dsp:txXfrm>
    </dsp:sp>
    <dsp:sp modelId="{A770FD5D-AFE5-4CB8-9906-E500B98C69FE}">
      <dsp:nvSpPr>
        <dsp:cNvPr id="0" name=""/>
        <dsp:cNvSpPr/>
      </dsp:nvSpPr>
      <dsp:spPr>
        <a:xfrm>
          <a:off x="3506825" y="2186176"/>
          <a:ext cx="5008524" cy="624306"/>
        </a:xfrm>
        <a:prstGeom prst="ellipse">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US" sz="1800" b="1" kern="1200" dirty="0" smtClean="0"/>
            <a:t>Establish and maintain internal reporting procedures</a:t>
          </a:r>
          <a:endParaRPr lang="en-ZA" sz="1800" kern="1200" dirty="0"/>
        </a:p>
      </dsp:txBody>
      <dsp:txXfrm>
        <a:off x="4240306" y="2277603"/>
        <a:ext cx="3541562" cy="441452"/>
      </dsp:txXfrm>
    </dsp:sp>
    <dsp:sp modelId="{4565BFA7-2C9A-4595-82B3-BBC0C8713E78}">
      <dsp:nvSpPr>
        <dsp:cNvPr id="0" name=""/>
        <dsp:cNvSpPr/>
      </dsp:nvSpPr>
      <dsp:spPr>
        <a:xfrm>
          <a:off x="2803170" y="2990356"/>
          <a:ext cx="5675851" cy="624306"/>
        </a:xfrm>
        <a:prstGeom prst="ellipse">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US" sz="1800" b="1" kern="1200" dirty="0" smtClean="0"/>
            <a:t>Have further preventive measures </a:t>
          </a:r>
          <a:endParaRPr lang="en-ZA" sz="1800" kern="1200" dirty="0"/>
        </a:p>
      </dsp:txBody>
      <dsp:txXfrm>
        <a:off x="3634379" y="3081783"/>
        <a:ext cx="4013433" cy="441452"/>
      </dsp:txXfrm>
    </dsp:sp>
    <dsp:sp modelId="{CE31E32A-6D25-45E6-A0A0-8F8E8799E5BF}">
      <dsp:nvSpPr>
        <dsp:cNvPr id="0" name=""/>
        <dsp:cNvSpPr/>
      </dsp:nvSpPr>
      <dsp:spPr>
        <a:xfrm>
          <a:off x="1530535" y="3799330"/>
          <a:ext cx="5640509" cy="624306"/>
        </a:xfrm>
        <a:prstGeom prst="ellipse">
          <a:avLst/>
        </a:prstGeom>
        <a:solidFill>
          <a:srgbClr val="00B0F0"/>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en-US" sz="1800" b="1" kern="1200" dirty="0" smtClean="0"/>
            <a:t>Pay attention to complex, unusual or large transactions</a:t>
          </a:r>
          <a:endParaRPr lang="en-ZA" sz="1800" kern="1200" dirty="0"/>
        </a:p>
      </dsp:txBody>
      <dsp:txXfrm>
        <a:off x="2356568" y="3890757"/>
        <a:ext cx="3988443" cy="441452"/>
      </dsp:txXfrm>
    </dsp:sp>
  </dsp:spTree>
</dsp:drawing>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5EB92A-8373-4E13-8026-7FB75742485B}"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3465802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5EB92A-8373-4E13-8026-7FB75742485B}"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298174393"/>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51935839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313693759"/>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1427200008"/>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3000633932"/>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1544226185"/>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2993991846"/>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226759665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301103285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674814735"/>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2656306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5EB92A-8373-4E13-8026-7FB75742485B}"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34168030"/>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2443751477"/>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141874167"/>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1194240356"/>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1473478805"/>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1756765340"/>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374122955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814581524"/>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2746031243"/>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108153112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25315559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defRPr/>
              </a:pPr>
              <a:endParaRPr lang="en-US" altLang="en-US" sz="1400" smtClean="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defRPr/>
              </a:pPr>
              <a:endParaRPr lang="en-US" altLang="en-US" sz="1400" smtClean="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2965766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2D958EA-FA98-40F3-B1FA-0B9A7DD71FBC}" type="slidenum">
              <a:rPr lang="en-ZA" altLang="en-US"/>
              <a:pPr>
                <a:defRPr/>
              </a:pPr>
              <a:t>‹#›</a:t>
            </a:fld>
            <a:endParaRPr lang="en-ZA" altLang="en-US"/>
          </a:p>
        </p:txBody>
      </p:sp>
    </p:spTree>
    <p:extLst>
      <p:ext uri="{BB962C8B-B14F-4D97-AF65-F5344CB8AC3E}">
        <p14:creationId xmlns:p14="http://schemas.microsoft.com/office/powerpoint/2010/main" val="41533475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6534CFDF-0235-4404-93FC-C9E10B32905E}" type="slidenum">
              <a:rPr lang="en-ZA" altLang="en-US"/>
              <a:pPr>
                <a:defRPr/>
              </a:pPr>
              <a:t>‹#›</a:t>
            </a:fld>
            <a:endParaRPr lang="en-ZA" altLang="en-US"/>
          </a:p>
        </p:txBody>
      </p:sp>
    </p:spTree>
    <p:extLst>
      <p:ext uri="{BB962C8B-B14F-4D97-AF65-F5344CB8AC3E}">
        <p14:creationId xmlns:p14="http://schemas.microsoft.com/office/powerpoint/2010/main" val="7964119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C567138-D5F5-41AC-B714-C0DD13E8A30C}" type="slidenum">
              <a:rPr lang="en-ZA" altLang="en-US"/>
              <a:pPr>
                <a:defRPr/>
              </a:pPr>
              <a:t>‹#›</a:t>
            </a:fld>
            <a:endParaRPr lang="en-ZA" altLang="en-US"/>
          </a:p>
        </p:txBody>
      </p:sp>
    </p:spTree>
    <p:extLst>
      <p:ext uri="{BB962C8B-B14F-4D97-AF65-F5344CB8AC3E}">
        <p14:creationId xmlns:p14="http://schemas.microsoft.com/office/powerpoint/2010/main" val="32043969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FFF5A403-E123-4301-8A50-87AD0538B10F}" type="slidenum">
              <a:rPr lang="en-ZA" altLang="en-US"/>
              <a:pPr>
                <a:defRPr/>
              </a:pPr>
              <a:t>‹#›</a:t>
            </a:fld>
            <a:endParaRPr lang="en-ZA" altLang="en-US"/>
          </a:p>
        </p:txBody>
      </p:sp>
    </p:spTree>
    <p:extLst>
      <p:ext uri="{BB962C8B-B14F-4D97-AF65-F5344CB8AC3E}">
        <p14:creationId xmlns:p14="http://schemas.microsoft.com/office/powerpoint/2010/main" val="1616099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6D380B9E-05CD-4A58-8EAD-89C13896D6A9}" type="slidenum">
              <a:rPr lang="en-ZA" altLang="en-US"/>
              <a:pPr>
                <a:defRPr/>
              </a:pPr>
              <a:t>‹#›</a:t>
            </a:fld>
            <a:endParaRPr lang="en-ZA" altLang="en-US"/>
          </a:p>
        </p:txBody>
      </p:sp>
    </p:spTree>
    <p:extLst>
      <p:ext uri="{BB962C8B-B14F-4D97-AF65-F5344CB8AC3E}">
        <p14:creationId xmlns:p14="http://schemas.microsoft.com/office/powerpoint/2010/main" val="19970959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3A8D2606-32BF-45E1-A048-8A1A9B55D289}" type="slidenum">
              <a:rPr lang="en-ZA" altLang="en-US"/>
              <a:pPr>
                <a:defRPr/>
              </a:pPr>
              <a:t>‹#›</a:t>
            </a:fld>
            <a:endParaRPr lang="en-ZA" altLang="en-US"/>
          </a:p>
        </p:txBody>
      </p:sp>
    </p:spTree>
    <p:extLst>
      <p:ext uri="{BB962C8B-B14F-4D97-AF65-F5344CB8AC3E}">
        <p14:creationId xmlns:p14="http://schemas.microsoft.com/office/powerpoint/2010/main" val="38740587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25529B7A-F88B-4ECD-9DF3-5DD90FC60FC3}" type="slidenum">
              <a:rPr lang="en-ZA" altLang="en-US"/>
              <a:pPr>
                <a:defRPr/>
              </a:pPr>
              <a:t>‹#›</a:t>
            </a:fld>
            <a:endParaRPr lang="en-ZA" altLang="en-US"/>
          </a:p>
        </p:txBody>
      </p:sp>
    </p:spTree>
    <p:extLst>
      <p:ext uri="{BB962C8B-B14F-4D97-AF65-F5344CB8AC3E}">
        <p14:creationId xmlns:p14="http://schemas.microsoft.com/office/powerpoint/2010/main" val="5673579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5EB92A-8373-4E13-8026-7FB75742485B}"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19614705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9F4A1C79-71F5-47B5-A3FA-03E9BEC158D6}" type="slidenum">
              <a:rPr lang="en-ZA" altLang="en-US"/>
              <a:pPr>
                <a:defRPr/>
              </a:pPr>
              <a:t>‹#›</a:t>
            </a:fld>
            <a:endParaRPr lang="en-ZA" altLang="en-US"/>
          </a:p>
        </p:txBody>
      </p:sp>
    </p:spTree>
    <p:extLst>
      <p:ext uri="{BB962C8B-B14F-4D97-AF65-F5344CB8AC3E}">
        <p14:creationId xmlns:p14="http://schemas.microsoft.com/office/powerpoint/2010/main" val="42457527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18B4E4B-CBFA-4898-BB12-474F7644B789}" type="slidenum">
              <a:rPr lang="en-ZA" altLang="en-US"/>
              <a:pPr>
                <a:defRPr/>
              </a:pPr>
              <a:t>‹#›</a:t>
            </a:fld>
            <a:endParaRPr lang="en-ZA" altLang="en-US"/>
          </a:p>
        </p:txBody>
      </p:sp>
    </p:spTree>
    <p:extLst>
      <p:ext uri="{BB962C8B-B14F-4D97-AF65-F5344CB8AC3E}">
        <p14:creationId xmlns:p14="http://schemas.microsoft.com/office/powerpoint/2010/main" val="17460125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BDE826C2-A965-4CEE-9BD1-2782BCC1D3EE}" type="slidenum">
              <a:rPr lang="en-ZA" altLang="en-US"/>
              <a:pPr>
                <a:defRPr/>
              </a:pPr>
              <a:t>‹#›</a:t>
            </a:fld>
            <a:endParaRPr lang="en-ZA" altLang="en-US"/>
          </a:p>
        </p:txBody>
      </p:sp>
    </p:spTree>
    <p:extLst>
      <p:ext uri="{BB962C8B-B14F-4D97-AF65-F5344CB8AC3E}">
        <p14:creationId xmlns:p14="http://schemas.microsoft.com/office/powerpoint/2010/main" val="36708975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921672C7-4129-4CB2-BC0F-4093A4EE7DA2}" type="slidenum">
              <a:rPr lang="en-ZA" altLang="en-US"/>
              <a:pPr>
                <a:defRPr/>
              </a:pPr>
              <a:t>‹#›</a:t>
            </a:fld>
            <a:endParaRPr lang="en-ZA" altLang="en-US"/>
          </a:p>
        </p:txBody>
      </p:sp>
    </p:spTree>
    <p:extLst>
      <p:ext uri="{BB962C8B-B14F-4D97-AF65-F5344CB8AC3E}">
        <p14:creationId xmlns:p14="http://schemas.microsoft.com/office/powerpoint/2010/main" val="33964894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35369879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4409914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268356072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32994010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42013828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16996692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5EB92A-8373-4E13-8026-7FB75742485B}" type="datetimeFigureOut">
              <a:rPr lang="en-US" smtClean="0"/>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48822576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13213213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33177558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204167935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28408521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17344277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31544836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86285733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346497339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11617212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4134531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5EB92A-8373-4E13-8026-7FB75742485B}" type="datetimeFigureOut">
              <a:rPr lang="en-US" smtClean="0"/>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159399044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31365853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112914970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2596712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21190022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24927942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157742812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272478933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102352620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78461416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3412288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5EB92A-8373-4E13-8026-7FB75742485B}" type="datetimeFigureOut">
              <a:rPr lang="en-US" smtClean="0"/>
              <a:t>4/29/2015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5519811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334260236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260533068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73178848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1012840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399327131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182889382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155095433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101609564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6389951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1348304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5EB92A-8373-4E13-8026-7FB75742485B}" type="datetimeFigureOut">
              <a:rPr lang="en-US" smtClean="0"/>
              <a:t>4/29/2015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100681991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421595319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354457816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384682964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4303874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243155360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327128344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207332889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3389286918"/>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175939374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1830763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5EB92A-8373-4E13-8026-7FB75742485B}" type="datetimeFigureOut">
              <a:rPr lang="en-US" smtClean="0"/>
              <a:t>4/29/2015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3935992468"/>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101713848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404102134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1419921005"/>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66019445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30958011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1266809608"/>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2184234354"/>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32454857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3276750973"/>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4162082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5EB92A-8373-4E13-8026-7FB75742485B}" type="datetimeFigureOut">
              <a:rPr lang="en-US" smtClean="0"/>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317117413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49719784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1746947906"/>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120482756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90116101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701229274"/>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3554029234"/>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1486697544"/>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107675251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8" name="Rectangle 17"/>
          <p:cNvSpPr>
            <a:spLocks noGrp="1" noChangeArrowheads="1"/>
          </p:cNvSpPr>
          <p:nvPr>
            <p:ph type="sldNum" sz="quarter" idx="11"/>
          </p:nvPr>
        </p:nvSpPr>
        <p:spPr>
          <a:ln/>
        </p:spPr>
        <p:txBody>
          <a:bodyPr/>
          <a:lstStyle>
            <a:lvl1pPr>
              <a:defRPr/>
            </a:lvl1pPr>
          </a:lstStyle>
          <a:p>
            <a:pPr>
              <a:defRPr/>
            </a:pPr>
            <a:fld id="{EF285FF7-4398-4691-A5A0-4A67AAD17778}" type="slidenum">
              <a:rPr lang="en-ZA" altLang="en-US"/>
              <a:pPr>
                <a:defRPr/>
              </a:pPr>
              <a:t>‹#›</a:t>
            </a:fld>
            <a:endParaRPr lang="en-ZA" altLang="en-US"/>
          </a:p>
        </p:txBody>
      </p:sp>
    </p:spTree>
    <p:extLst>
      <p:ext uri="{BB962C8B-B14F-4D97-AF65-F5344CB8AC3E}">
        <p14:creationId xmlns:p14="http://schemas.microsoft.com/office/powerpoint/2010/main" val="128152337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4" name="Rectangle 17"/>
          <p:cNvSpPr>
            <a:spLocks noGrp="1" noChangeArrowheads="1"/>
          </p:cNvSpPr>
          <p:nvPr>
            <p:ph type="sldNum" sz="quarter" idx="11"/>
          </p:nvPr>
        </p:nvSpPr>
        <p:spPr>
          <a:ln/>
        </p:spPr>
        <p:txBody>
          <a:bodyPr/>
          <a:lstStyle>
            <a:lvl1pPr>
              <a:defRPr/>
            </a:lvl1pPr>
          </a:lstStyle>
          <a:p>
            <a:pPr>
              <a:defRPr/>
            </a:pPr>
            <a:fld id="{1698E823-FA68-41C6-9E98-F72B3F215EB5}" type="slidenum">
              <a:rPr lang="en-ZA" altLang="en-US"/>
              <a:pPr>
                <a:defRPr/>
              </a:pPr>
              <a:t>‹#›</a:t>
            </a:fld>
            <a:endParaRPr lang="en-ZA" altLang="en-US"/>
          </a:p>
        </p:txBody>
      </p:sp>
    </p:spTree>
    <p:extLst>
      <p:ext uri="{BB962C8B-B14F-4D97-AF65-F5344CB8AC3E}">
        <p14:creationId xmlns:p14="http://schemas.microsoft.com/office/powerpoint/2010/main" val="990073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5EB92A-8373-4E13-8026-7FB75742485B}" type="datetimeFigureOut">
              <a:rPr lang="en-US" smtClean="0"/>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5A6535-67FE-42A4-8DC6-0325C41AC78D}" type="slidenum">
              <a:rPr lang="en-US" smtClean="0"/>
              <a:t>‹#›</a:t>
            </a:fld>
            <a:endParaRPr lang="en-US"/>
          </a:p>
        </p:txBody>
      </p:sp>
    </p:spTree>
    <p:extLst>
      <p:ext uri="{BB962C8B-B14F-4D97-AF65-F5344CB8AC3E}">
        <p14:creationId xmlns:p14="http://schemas.microsoft.com/office/powerpoint/2010/main" val="301104890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3" name="Rectangle 17"/>
          <p:cNvSpPr>
            <a:spLocks noGrp="1" noChangeArrowheads="1"/>
          </p:cNvSpPr>
          <p:nvPr>
            <p:ph type="sldNum" sz="quarter" idx="11"/>
          </p:nvPr>
        </p:nvSpPr>
        <p:spPr>
          <a:ln/>
        </p:spPr>
        <p:txBody>
          <a:bodyPr/>
          <a:lstStyle>
            <a:lvl1pPr>
              <a:defRPr/>
            </a:lvl1pPr>
          </a:lstStyle>
          <a:p>
            <a:pPr>
              <a:defRPr/>
            </a:pPr>
            <a:fld id="{23E19A80-2850-4617-9B12-B6E24494FCBE}" type="slidenum">
              <a:rPr lang="en-ZA" altLang="en-US"/>
              <a:pPr>
                <a:defRPr/>
              </a:pPr>
              <a:t>‹#›</a:t>
            </a:fld>
            <a:endParaRPr lang="en-ZA" altLang="en-US"/>
          </a:p>
        </p:txBody>
      </p:sp>
    </p:spTree>
    <p:extLst>
      <p:ext uri="{BB962C8B-B14F-4D97-AF65-F5344CB8AC3E}">
        <p14:creationId xmlns:p14="http://schemas.microsoft.com/office/powerpoint/2010/main" val="3742608778"/>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00AF5E07-F9CB-4719-B199-7932EACF9E5D}" type="slidenum">
              <a:rPr lang="en-ZA" altLang="en-US"/>
              <a:pPr>
                <a:defRPr/>
              </a:pPr>
              <a:t>‹#›</a:t>
            </a:fld>
            <a:endParaRPr lang="en-ZA" altLang="en-US"/>
          </a:p>
        </p:txBody>
      </p:sp>
    </p:spTree>
    <p:extLst>
      <p:ext uri="{BB962C8B-B14F-4D97-AF65-F5344CB8AC3E}">
        <p14:creationId xmlns:p14="http://schemas.microsoft.com/office/powerpoint/2010/main" val="2399092285"/>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1E8B96F9-EB0A-42AB-A13E-AFAADB152D08}" type="slidenum">
              <a:rPr lang="en-ZA" altLang="en-US"/>
              <a:pPr>
                <a:defRPr/>
              </a:pPr>
              <a:t>‹#›</a:t>
            </a:fld>
            <a:endParaRPr lang="en-ZA" altLang="en-US"/>
          </a:p>
        </p:txBody>
      </p:sp>
    </p:spTree>
    <p:extLst>
      <p:ext uri="{BB962C8B-B14F-4D97-AF65-F5344CB8AC3E}">
        <p14:creationId xmlns:p14="http://schemas.microsoft.com/office/powerpoint/2010/main" val="629981296"/>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2DA628AF-E6AD-4F78-B9DF-1B513BF129A0}" type="slidenum">
              <a:rPr lang="en-ZA" altLang="en-US"/>
              <a:pPr>
                <a:defRPr/>
              </a:pPr>
              <a:t>‹#›</a:t>
            </a:fld>
            <a:endParaRPr lang="en-ZA" altLang="en-US"/>
          </a:p>
        </p:txBody>
      </p:sp>
    </p:spTree>
    <p:extLst>
      <p:ext uri="{BB962C8B-B14F-4D97-AF65-F5344CB8AC3E}">
        <p14:creationId xmlns:p14="http://schemas.microsoft.com/office/powerpoint/2010/main" val="1326122359"/>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73067" y="325438"/>
            <a:ext cx="2743200" cy="554196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643467" y="325438"/>
            <a:ext cx="8026400" cy="55419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749E7A4D-9347-41BA-AA62-4E4C039DA752}" type="slidenum">
              <a:rPr lang="en-ZA" altLang="en-US"/>
              <a:pPr>
                <a:defRPr/>
              </a:pPr>
              <a:t>‹#›</a:t>
            </a:fld>
            <a:endParaRPr lang="en-ZA" altLang="en-US"/>
          </a:p>
        </p:txBody>
      </p:sp>
    </p:spTree>
    <p:extLst>
      <p:ext uri="{BB962C8B-B14F-4D97-AF65-F5344CB8AC3E}">
        <p14:creationId xmlns:p14="http://schemas.microsoft.com/office/powerpoint/2010/main" val="2995802811"/>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43467" y="325438"/>
            <a:ext cx="10972800" cy="487362"/>
          </a:xfrm>
        </p:spPr>
        <p:txBody>
          <a:bodyPr/>
          <a:lstStyle/>
          <a:p>
            <a:r>
              <a:rPr lang="en-US" smtClean="0"/>
              <a:t>Click to edit Master title style</a:t>
            </a:r>
            <a:endParaRPr lang="en-ZA"/>
          </a:p>
        </p:txBody>
      </p:sp>
      <p:sp>
        <p:nvSpPr>
          <p:cNvPr id="3" name="Text Placeholder 2"/>
          <p:cNvSpPr>
            <a:spLocks noGrp="1"/>
          </p:cNvSpPr>
          <p:nvPr>
            <p:ph type="body" sz="half" idx="1"/>
          </p:nvPr>
        </p:nvSpPr>
        <p:spPr>
          <a:xfrm>
            <a:off x="982134" y="2324100"/>
            <a:ext cx="5147733" cy="35433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hart Placeholder 3"/>
          <p:cNvSpPr>
            <a:spLocks noGrp="1"/>
          </p:cNvSpPr>
          <p:nvPr>
            <p:ph type="chart" sz="half" idx="2"/>
          </p:nvPr>
        </p:nvSpPr>
        <p:spPr>
          <a:xfrm>
            <a:off x="6333067" y="2324100"/>
            <a:ext cx="5147733" cy="3543300"/>
          </a:xfrm>
        </p:spPr>
        <p:txBody>
          <a:bodyPr/>
          <a:lstStyle/>
          <a:p>
            <a:pPr lvl="0"/>
            <a:endParaRPr lang="en-ZA" noProof="0" dirty="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849ABA07-A16B-4350-B44A-A6A968B89EFC}" type="slidenum">
              <a:rPr lang="en-ZA" altLang="en-US"/>
              <a:pPr>
                <a:defRPr/>
              </a:pPr>
              <a:t>‹#›</a:t>
            </a:fld>
            <a:endParaRPr lang="en-ZA" altLang="en-US"/>
          </a:p>
        </p:txBody>
      </p:sp>
    </p:spTree>
    <p:extLst>
      <p:ext uri="{BB962C8B-B14F-4D97-AF65-F5344CB8AC3E}">
        <p14:creationId xmlns:p14="http://schemas.microsoft.com/office/powerpoint/2010/main" val="1196668064"/>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75"/>
          <p:cNvGrpSpPr>
            <a:grpSpLocks/>
          </p:cNvGrpSpPr>
          <p:nvPr/>
        </p:nvGrpSpPr>
        <p:grpSpPr bwMode="auto">
          <a:xfrm>
            <a:off x="7865533" y="704850"/>
            <a:ext cx="3412067" cy="2241550"/>
            <a:chOff x="3716" y="499"/>
            <a:chExt cx="1549" cy="1357"/>
          </a:xfrm>
        </p:grpSpPr>
        <p:sp>
          <p:nvSpPr>
            <p:cNvPr id="5" name="Freeform 76"/>
            <p:cNvSpPr>
              <a:spLocks/>
            </p:cNvSpPr>
            <p:nvPr/>
          </p:nvSpPr>
          <p:spPr bwMode="auto">
            <a:xfrm>
              <a:off x="3716"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6" name="Oval 77"/>
            <p:cNvSpPr>
              <a:spLocks noChangeArrowheads="1"/>
            </p:cNvSpPr>
            <p:nvPr/>
          </p:nvSpPr>
          <p:spPr bwMode="auto">
            <a:xfrm>
              <a:off x="3941" y="499"/>
              <a:ext cx="308"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7" name="Freeform 78"/>
            <p:cNvSpPr>
              <a:spLocks/>
            </p:cNvSpPr>
            <p:nvPr/>
          </p:nvSpPr>
          <p:spPr bwMode="auto">
            <a:xfrm>
              <a:off x="4512" y="864"/>
              <a:ext cx="753" cy="992"/>
            </a:xfrm>
            <a:custGeom>
              <a:avLst/>
              <a:gdLst>
                <a:gd name="T0" fmla="*/ 183 w 753"/>
                <a:gd name="T1" fmla="*/ 54 h 992"/>
                <a:gd name="T2" fmla="*/ 378 w 753"/>
                <a:gd name="T3" fmla="*/ 333 h 992"/>
                <a:gd name="T4" fmla="*/ 557 w 753"/>
                <a:gd name="T5" fmla="*/ 63 h 992"/>
                <a:gd name="T6" fmla="*/ 698 w 753"/>
                <a:gd name="T7" fmla="*/ 33 h 992"/>
                <a:gd name="T8" fmla="*/ 716 w 753"/>
                <a:gd name="T9" fmla="*/ 156 h 992"/>
                <a:gd name="T10" fmla="*/ 485 w 753"/>
                <a:gd name="T11" fmla="*/ 494 h 992"/>
                <a:gd name="T12" fmla="*/ 717 w 753"/>
                <a:gd name="T13" fmla="*/ 825 h 992"/>
                <a:gd name="T14" fmla="*/ 693 w 753"/>
                <a:gd name="T15" fmla="*/ 954 h 992"/>
                <a:gd name="T16" fmla="*/ 555 w 753"/>
                <a:gd name="T17" fmla="*/ 917 h 992"/>
                <a:gd name="T18" fmla="*/ 375 w 753"/>
                <a:gd name="T19" fmla="*/ 657 h 992"/>
                <a:gd name="T20" fmla="*/ 188 w 753"/>
                <a:gd name="T21" fmla="*/ 930 h 992"/>
                <a:gd name="T22" fmla="*/ 53 w 753"/>
                <a:gd name="T23" fmla="*/ 950 h 992"/>
                <a:gd name="T24" fmla="*/ 33 w 753"/>
                <a:gd name="T25" fmla="*/ 833 h 992"/>
                <a:gd name="T26" fmla="*/ 261 w 753"/>
                <a:gd name="T27" fmla="*/ 492 h 992"/>
                <a:gd name="T28" fmla="*/ 42 w 753"/>
                <a:gd name="T29" fmla="*/ 170 h 992"/>
                <a:gd name="T30" fmla="*/ 47 w 753"/>
                <a:gd name="T31" fmla="*/ 39 h 992"/>
                <a:gd name="T32" fmla="*/ 183 w 753"/>
                <a:gd name="T33" fmla="*/ 54 h 99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53" h="992">
                  <a:moveTo>
                    <a:pt x="183" y="54"/>
                  </a:moveTo>
                  <a:cubicBezTo>
                    <a:pt x="285" y="202"/>
                    <a:pt x="378" y="333"/>
                    <a:pt x="378" y="333"/>
                  </a:cubicBezTo>
                  <a:cubicBezTo>
                    <a:pt x="407" y="290"/>
                    <a:pt x="527" y="111"/>
                    <a:pt x="557" y="63"/>
                  </a:cubicBezTo>
                  <a:cubicBezTo>
                    <a:pt x="593" y="9"/>
                    <a:pt x="659" y="2"/>
                    <a:pt x="698" y="33"/>
                  </a:cubicBezTo>
                  <a:cubicBezTo>
                    <a:pt x="737" y="64"/>
                    <a:pt x="750" y="111"/>
                    <a:pt x="716" y="156"/>
                  </a:cubicBezTo>
                  <a:cubicBezTo>
                    <a:pt x="598" y="324"/>
                    <a:pt x="538" y="416"/>
                    <a:pt x="485" y="494"/>
                  </a:cubicBezTo>
                  <a:cubicBezTo>
                    <a:pt x="535" y="563"/>
                    <a:pt x="601" y="660"/>
                    <a:pt x="717" y="825"/>
                  </a:cubicBezTo>
                  <a:cubicBezTo>
                    <a:pt x="753" y="878"/>
                    <a:pt x="730" y="930"/>
                    <a:pt x="693" y="954"/>
                  </a:cubicBezTo>
                  <a:cubicBezTo>
                    <a:pt x="656" y="978"/>
                    <a:pt x="602" y="983"/>
                    <a:pt x="555" y="917"/>
                  </a:cubicBezTo>
                  <a:cubicBezTo>
                    <a:pt x="462" y="783"/>
                    <a:pt x="377" y="653"/>
                    <a:pt x="375" y="657"/>
                  </a:cubicBezTo>
                  <a:cubicBezTo>
                    <a:pt x="375" y="657"/>
                    <a:pt x="282" y="792"/>
                    <a:pt x="188" y="930"/>
                  </a:cubicBezTo>
                  <a:cubicBezTo>
                    <a:pt x="139" y="992"/>
                    <a:pt x="77" y="967"/>
                    <a:pt x="53" y="950"/>
                  </a:cubicBezTo>
                  <a:cubicBezTo>
                    <a:pt x="29" y="933"/>
                    <a:pt x="0" y="881"/>
                    <a:pt x="33" y="833"/>
                  </a:cubicBezTo>
                  <a:cubicBezTo>
                    <a:pt x="33" y="833"/>
                    <a:pt x="152" y="653"/>
                    <a:pt x="261" y="492"/>
                  </a:cubicBezTo>
                  <a:cubicBezTo>
                    <a:pt x="216" y="414"/>
                    <a:pt x="92" y="246"/>
                    <a:pt x="42" y="170"/>
                  </a:cubicBezTo>
                  <a:cubicBezTo>
                    <a:pt x="12" y="129"/>
                    <a:pt x="7" y="73"/>
                    <a:pt x="47" y="39"/>
                  </a:cubicBezTo>
                  <a:cubicBezTo>
                    <a:pt x="87" y="5"/>
                    <a:pt x="147" y="0"/>
                    <a:pt x="183" y="54"/>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sz="1400" b="1">
                <a:solidFill>
                  <a:srgbClr val="FFFFFF"/>
                </a:solidFill>
                <a:cs typeface="Arial" panose="020B0604020202020204" pitchFamily="34" charset="0"/>
              </a:endParaRPr>
            </a:p>
          </p:txBody>
        </p:sp>
        <p:sp>
          <p:nvSpPr>
            <p:cNvPr id="8" name="Oval 79"/>
            <p:cNvSpPr>
              <a:spLocks noChangeArrowheads="1"/>
            </p:cNvSpPr>
            <p:nvPr/>
          </p:nvSpPr>
          <p:spPr bwMode="auto">
            <a:xfrm>
              <a:off x="4737" y="499"/>
              <a:ext cx="307" cy="308"/>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grpSp>
      <p:pic>
        <p:nvPicPr>
          <p:cNvPr id="9"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890588"/>
            <a:ext cx="12192000" cy="2538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3200" y="76200"/>
            <a:ext cx="11785600" cy="111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406400" y="3733800"/>
            <a:ext cx="10363200" cy="495300"/>
          </a:xfrm>
        </p:spPr>
        <p:txBody>
          <a:bodyPr/>
          <a:lstStyle>
            <a:lvl1pPr>
              <a:defRPr sz="2800"/>
            </a:lvl1pPr>
          </a:lstStyle>
          <a:p>
            <a:r>
              <a:rPr lang="en-ZA" dirty="0"/>
              <a:t>PRESENTATION CORPORATE</a:t>
            </a:r>
          </a:p>
        </p:txBody>
      </p:sp>
      <p:sp>
        <p:nvSpPr>
          <p:cNvPr id="6147" name="Rectangle 3"/>
          <p:cNvSpPr>
            <a:spLocks noGrp="1" noChangeArrowheads="1"/>
          </p:cNvSpPr>
          <p:nvPr>
            <p:ph type="subTitle" idx="1"/>
          </p:nvPr>
        </p:nvSpPr>
        <p:spPr>
          <a:xfrm>
            <a:off x="381001" y="4321175"/>
            <a:ext cx="6642100" cy="1104900"/>
          </a:xfrm>
        </p:spPr>
        <p:txBody>
          <a:bodyPr/>
          <a:lstStyle>
            <a:lvl1pPr marL="0" indent="0">
              <a:buFontTx/>
              <a:buNone/>
              <a:defRPr sz="2100">
                <a:solidFill>
                  <a:schemeClr val="accent2"/>
                </a:solidFill>
              </a:defRPr>
            </a:lvl1pPr>
          </a:lstStyle>
          <a:p>
            <a:r>
              <a:rPr lang="en-ZA" dirty="0"/>
              <a:t>WHO WE ARE PRESENTING TO</a:t>
            </a:r>
          </a:p>
        </p:txBody>
      </p:sp>
    </p:spTree>
    <p:extLst>
      <p:ext uri="{BB962C8B-B14F-4D97-AF65-F5344CB8AC3E}">
        <p14:creationId xmlns:p14="http://schemas.microsoft.com/office/powerpoint/2010/main" val="1261673212"/>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DF057DB4-07DA-43B4-81A2-F4A84D4DCD16}" type="slidenum">
              <a:rPr lang="en-ZA" altLang="en-US"/>
              <a:pPr>
                <a:defRPr/>
              </a:pPr>
              <a:t>‹#›</a:t>
            </a:fld>
            <a:endParaRPr lang="en-ZA" altLang="en-US"/>
          </a:p>
        </p:txBody>
      </p:sp>
    </p:spTree>
    <p:extLst>
      <p:ext uri="{BB962C8B-B14F-4D97-AF65-F5344CB8AC3E}">
        <p14:creationId xmlns:p14="http://schemas.microsoft.com/office/powerpoint/2010/main" val="246828276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5" name="Rectangle 17"/>
          <p:cNvSpPr>
            <a:spLocks noGrp="1" noChangeArrowheads="1"/>
          </p:cNvSpPr>
          <p:nvPr>
            <p:ph type="sldNum" sz="quarter" idx="11"/>
          </p:nvPr>
        </p:nvSpPr>
        <p:spPr>
          <a:ln/>
        </p:spPr>
        <p:txBody>
          <a:bodyPr/>
          <a:lstStyle>
            <a:lvl1pPr>
              <a:defRPr/>
            </a:lvl1pPr>
          </a:lstStyle>
          <a:p>
            <a:pPr>
              <a:defRPr/>
            </a:pPr>
            <a:fld id="{EFDAD518-EF91-45A2-B07D-208DE013BAF7}" type="slidenum">
              <a:rPr lang="en-ZA" altLang="en-US"/>
              <a:pPr>
                <a:defRPr/>
              </a:pPr>
              <a:t>‹#›</a:t>
            </a:fld>
            <a:endParaRPr lang="en-ZA" altLang="en-US"/>
          </a:p>
        </p:txBody>
      </p:sp>
    </p:spTree>
    <p:extLst>
      <p:ext uri="{BB962C8B-B14F-4D97-AF65-F5344CB8AC3E}">
        <p14:creationId xmlns:p14="http://schemas.microsoft.com/office/powerpoint/2010/main" val="264360181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82134"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6333067" y="2324100"/>
            <a:ext cx="5147733" cy="3543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ZA">
              <a:solidFill>
                <a:srgbClr val="000000"/>
              </a:solidFill>
            </a:endParaRPr>
          </a:p>
        </p:txBody>
      </p:sp>
      <p:sp>
        <p:nvSpPr>
          <p:cNvPr id="6" name="Rectangle 17"/>
          <p:cNvSpPr>
            <a:spLocks noGrp="1" noChangeArrowheads="1"/>
          </p:cNvSpPr>
          <p:nvPr>
            <p:ph type="sldNum" sz="quarter" idx="11"/>
          </p:nvPr>
        </p:nvSpPr>
        <p:spPr>
          <a:ln/>
        </p:spPr>
        <p:txBody>
          <a:bodyPr/>
          <a:lstStyle>
            <a:lvl1pPr>
              <a:defRPr/>
            </a:lvl1pPr>
          </a:lstStyle>
          <a:p>
            <a:pPr>
              <a:defRPr/>
            </a:pPr>
            <a:fld id="{4AB51159-35CC-495E-A5DB-71AF52766249}" type="slidenum">
              <a:rPr lang="en-ZA" altLang="en-US"/>
              <a:pPr>
                <a:defRPr/>
              </a:pPr>
              <a:t>‹#›</a:t>
            </a:fld>
            <a:endParaRPr lang="en-ZA" altLang="en-US"/>
          </a:p>
        </p:txBody>
      </p:sp>
    </p:spTree>
    <p:extLst>
      <p:ext uri="{BB962C8B-B14F-4D97-AF65-F5344CB8AC3E}">
        <p14:creationId xmlns:p14="http://schemas.microsoft.com/office/powerpoint/2010/main" val="2870723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5.xml"/><Relationship Id="rId13" Type="http://schemas.openxmlformats.org/officeDocument/2006/relationships/theme" Target="../theme/theme10.xml"/><Relationship Id="rId3" Type="http://schemas.openxmlformats.org/officeDocument/2006/relationships/slideLayout" Target="../slideLayouts/slideLayout110.xml"/><Relationship Id="rId7" Type="http://schemas.openxmlformats.org/officeDocument/2006/relationships/slideLayout" Target="../slideLayouts/slideLayout114.xml"/><Relationship Id="rId12" Type="http://schemas.openxmlformats.org/officeDocument/2006/relationships/slideLayout" Target="../slideLayouts/slideLayout119.xml"/><Relationship Id="rId2" Type="http://schemas.openxmlformats.org/officeDocument/2006/relationships/slideLayout" Target="../slideLayouts/slideLayout109.xml"/><Relationship Id="rId1" Type="http://schemas.openxmlformats.org/officeDocument/2006/relationships/slideLayout" Target="../slideLayouts/slideLayout108.xml"/><Relationship Id="rId6" Type="http://schemas.openxmlformats.org/officeDocument/2006/relationships/slideLayout" Target="../slideLayouts/slideLayout113.xml"/><Relationship Id="rId11" Type="http://schemas.openxmlformats.org/officeDocument/2006/relationships/slideLayout" Target="../slideLayouts/slideLayout118.xml"/><Relationship Id="rId5" Type="http://schemas.openxmlformats.org/officeDocument/2006/relationships/slideLayout" Target="../slideLayouts/slideLayout112.xml"/><Relationship Id="rId10" Type="http://schemas.openxmlformats.org/officeDocument/2006/relationships/slideLayout" Target="../slideLayouts/slideLayout117.xml"/><Relationship Id="rId4" Type="http://schemas.openxmlformats.org/officeDocument/2006/relationships/slideLayout" Target="../slideLayouts/slideLayout111.xml"/><Relationship Id="rId9" Type="http://schemas.openxmlformats.org/officeDocument/2006/relationships/slideLayout" Target="../slideLayouts/slideLayout116.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theme" Target="../theme/theme4.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5.xml"/><Relationship Id="rId13" Type="http://schemas.openxmlformats.org/officeDocument/2006/relationships/theme" Target="../theme/theme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12" Type="http://schemas.openxmlformats.org/officeDocument/2006/relationships/slideLayout" Target="../slideLayouts/slideLayout59.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slideLayout" Target="../slideLayouts/slideLayout58.xml"/><Relationship Id="rId5" Type="http://schemas.openxmlformats.org/officeDocument/2006/relationships/slideLayout" Target="../slideLayouts/slideLayout52.xml"/><Relationship Id="rId10" Type="http://schemas.openxmlformats.org/officeDocument/2006/relationships/slideLayout" Target="../slideLayouts/slideLayout57.xml"/><Relationship Id="rId4" Type="http://schemas.openxmlformats.org/officeDocument/2006/relationships/slideLayout" Target="../slideLayouts/slideLayout51.xml"/><Relationship Id="rId9" Type="http://schemas.openxmlformats.org/officeDocument/2006/relationships/slideLayout" Target="../slideLayouts/slideLayout56.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7.xml"/><Relationship Id="rId13" Type="http://schemas.openxmlformats.org/officeDocument/2006/relationships/theme" Target="../theme/theme6.xml"/><Relationship Id="rId3" Type="http://schemas.openxmlformats.org/officeDocument/2006/relationships/slideLayout" Target="../slideLayouts/slideLayout62.xml"/><Relationship Id="rId7" Type="http://schemas.openxmlformats.org/officeDocument/2006/relationships/slideLayout" Target="../slideLayouts/slideLayout66.xml"/><Relationship Id="rId12" Type="http://schemas.openxmlformats.org/officeDocument/2006/relationships/slideLayout" Target="../slideLayouts/slideLayout71.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slideLayout" Target="../slideLayouts/slideLayout65.xml"/><Relationship Id="rId11" Type="http://schemas.openxmlformats.org/officeDocument/2006/relationships/slideLayout" Target="../slideLayouts/slideLayout70.xml"/><Relationship Id="rId5" Type="http://schemas.openxmlformats.org/officeDocument/2006/relationships/slideLayout" Target="../slideLayouts/slideLayout64.xml"/><Relationship Id="rId10" Type="http://schemas.openxmlformats.org/officeDocument/2006/relationships/slideLayout" Target="../slideLayouts/slideLayout69.xml"/><Relationship Id="rId4" Type="http://schemas.openxmlformats.org/officeDocument/2006/relationships/slideLayout" Target="../slideLayouts/slideLayout63.xml"/><Relationship Id="rId9" Type="http://schemas.openxmlformats.org/officeDocument/2006/relationships/slideLayout" Target="../slideLayouts/slideLayout68.xml"/><Relationship Id="rId14" Type="http://schemas.openxmlformats.org/officeDocument/2006/relationships/image" Target="../media/image1.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9.xml"/><Relationship Id="rId13" Type="http://schemas.openxmlformats.org/officeDocument/2006/relationships/theme" Target="../theme/theme7.xml"/><Relationship Id="rId3" Type="http://schemas.openxmlformats.org/officeDocument/2006/relationships/slideLayout" Target="../slideLayouts/slideLayout74.xml"/><Relationship Id="rId7" Type="http://schemas.openxmlformats.org/officeDocument/2006/relationships/slideLayout" Target="../slideLayouts/slideLayout78.xml"/><Relationship Id="rId12" Type="http://schemas.openxmlformats.org/officeDocument/2006/relationships/slideLayout" Target="../slideLayouts/slideLayout83.xml"/><Relationship Id="rId2" Type="http://schemas.openxmlformats.org/officeDocument/2006/relationships/slideLayout" Target="../slideLayouts/slideLayout73.xml"/><Relationship Id="rId1" Type="http://schemas.openxmlformats.org/officeDocument/2006/relationships/slideLayout" Target="../slideLayouts/slideLayout72.xml"/><Relationship Id="rId6" Type="http://schemas.openxmlformats.org/officeDocument/2006/relationships/slideLayout" Target="../slideLayouts/slideLayout77.xml"/><Relationship Id="rId11" Type="http://schemas.openxmlformats.org/officeDocument/2006/relationships/slideLayout" Target="../slideLayouts/slideLayout82.xml"/><Relationship Id="rId5" Type="http://schemas.openxmlformats.org/officeDocument/2006/relationships/slideLayout" Target="../slideLayouts/slideLayout76.xml"/><Relationship Id="rId10" Type="http://schemas.openxmlformats.org/officeDocument/2006/relationships/slideLayout" Target="../slideLayouts/slideLayout81.xml"/><Relationship Id="rId4" Type="http://schemas.openxmlformats.org/officeDocument/2006/relationships/slideLayout" Target="../slideLayouts/slideLayout75.xml"/><Relationship Id="rId9" Type="http://schemas.openxmlformats.org/officeDocument/2006/relationships/slideLayout" Target="../slideLayouts/slideLayout80.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1.xml"/><Relationship Id="rId13" Type="http://schemas.openxmlformats.org/officeDocument/2006/relationships/theme" Target="../theme/theme8.xml"/><Relationship Id="rId3" Type="http://schemas.openxmlformats.org/officeDocument/2006/relationships/slideLayout" Target="../slideLayouts/slideLayout86.xml"/><Relationship Id="rId7" Type="http://schemas.openxmlformats.org/officeDocument/2006/relationships/slideLayout" Target="../slideLayouts/slideLayout90.xml"/><Relationship Id="rId12" Type="http://schemas.openxmlformats.org/officeDocument/2006/relationships/slideLayout" Target="../slideLayouts/slideLayout95.xml"/><Relationship Id="rId2" Type="http://schemas.openxmlformats.org/officeDocument/2006/relationships/slideLayout" Target="../slideLayouts/slideLayout85.xml"/><Relationship Id="rId1" Type="http://schemas.openxmlformats.org/officeDocument/2006/relationships/slideLayout" Target="../slideLayouts/slideLayout84.xml"/><Relationship Id="rId6" Type="http://schemas.openxmlformats.org/officeDocument/2006/relationships/slideLayout" Target="../slideLayouts/slideLayout89.xml"/><Relationship Id="rId11" Type="http://schemas.openxmlformats.org/officeDocument/2006/relationships/slideLayout" Target="../slideLayouts/slideLayout94.xml"/><Relationship Id="rId5" Type="http://schemas.openxmlformats.org/officeDocument/2006/relationships/slideLayout" Target="../slideLayouts/slideLayout88.xml"/><Relationship Id="rId10" Type="http://schemas.openxmlformats.org/officeDocument/2006/relationships/slideLayout" Target="../slideLayouts/slideLayout93.xml"/><Relationship Id="rId4" Type="http://schemas.openxmlformats.org/officeDocument/2006/relationships/slideLayout" Target="../slideLayouts/slideLayout87.xml"/><Relationship Id="rId9" Type="http://schemas.openxmlformats.org/officeDocument/2006/relationships/slideLayout" Target="../slideLayouts/slideLayout92.xml"/><Relationship Id="rId14" Type="http://schemas.openxmlformats.org/officeDocument/2006/relationships/image" Target="../media/image1.png"/></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3.xml"/><Relationship Id="rId13" Type="http://schemas.openxmlformats.org/officeDocument/2006/relationships/theme" Target="../theme/theme9.xml"/><Relationship Id="rId3" Type="http://schemas.openxmlformats.org/officeDocument/2006/relationships/slideLayout" Target="../slideLayouts/slideLayout98.xml"/><Relationship Id="rId7" Type="http://schemas.openxmlformats.org/officeDocument/2006/relationships/slideLayout" Target="../slideLayouts/slideLayout102.xml"/><Relationship Id="rId12" Type="http://schemas.openxmlformats.org/officeDocument/2006/relationships/slideLayout" Target="../slideLayouts/slideLayout107.xml"/><Relationship Id="rId2" Type="http://schemas.openxmlformats.org/officeDocument/2006/relationships/slideLayout" Target="../slideLayouts/slideLayout97.xml"/><Relationship Id="rId1" Type="http://schemas.openxmlformats.org/officeDocument/2006/relationships/slideLayout" Target="../slideLayouts/slideLayout96.xml"/><Relationship Id="rId6" Type="http://schemas.openxmlformats.org/officeDocument/2006/relationships/slideLayout" Target="../slideLayouts/slideLayout101.xml"/><Relationship Id="rId11" Type="http://schemas.openxmlformats.org/officeDocument/2006/relationships/slideLayout" Target="../slideLayouts/slideLayout106.xml"/><Relationship Id="rId5" Type="http://schemas.openxmlformats.org/officeDocument/2006/relationships/slideLayout" Target="../slideLayouts/slideLayout100.xml"/><Relationship Id="rId10" Type="http://schemas.openxmlformats.org/officeDocument/2006/relationships/slideLayout" Target="../slideLayouts/slideLayout105.xml"/><Relationship Id="rId4" Type="http://schemas.openxmlformats.org/officeDocument/2006/relationships/slideLayout" Target="../slideLayouts/slideLayout99.xml"/><Relationship Id="rId9" Type="http://schemas.openxmlformats.org/officeDocument/2006/relationships/slideLayout" Target="../slideLayouts/slideLayout104.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5EB92A-8373-4E13-8026-7FB75742485B}" type="datetimeFigureOut">
              <a:rPr lang="en-US" smtClean="0"/>
              <a:t>4/29/2015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5A6535-67FE-42A4-8DC6-0325C41AC78D}" type="slidenum">
              <a:rPr lang="en-US" smtClean="0"/>
              <a:t>‹#›</a:t>
            </a:fld>
            <a:endParaRPr lang="en-US"/>
          </a:p>
        </p:txBody>
      </p:sp>
    </p:spTree>
    <p:extLst>
      <p:ext uri="{BB962C8B-B14F-4D97-AF65-F5344CB8AC3E}">
        <p14:creationId xmlns:p14="http://schemas.microsoft.com/office/powerpoint/2010/main" val="3491955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349848"/>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defRPr/>
            </a:pPr>
            <a:endParaRPr lang="en-US" altLang="en-US" sz="1400" smtClean="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a:solidFill>
                  <a:srgbClr val="E78A5C"/>
                </a:solidFill>
              </a:defRPr>
            </a:lvl1pPr>
          </a:lstStyle>
          <a:p>
            <a:pPr fontAlgn="base">
              <a:spcBef>
                <a:spcPct val="0"/>
              </a:spcBef>
              <a:spcAft>
                <a:spcPct val="0"/>
              </a:spcAft>
              <a:defRPr/>
            </a:pPr>
            <a:fld id="{49460F51-7CC1-4816-AEC6-79B048BDD22D}"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01714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22946116"/>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3962715"/>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936614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51547927"/>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51817628"/>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0925304"/>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5"/>
          <p:cNvSpPr>
            <a:spLocks noChangeArrowheads="1"/>
          </p:cNvSpPr>
          <p:nvPr/>
        </p:nvSpPr>
        <p:spPr bwMode="auto">
          <a:xfrm>
            <a:off x="203200" y="152400"/>
            <a:ext cx="11785600" cy="1143000"/>
          </a:xfrm>
          <a:prstGeom prst="rect">
            <a:avLst/>
          </a:prstGeom>
          <a:solidFill>
            <a:srgbClr val="007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400" b="1">
                <a:solidFill>
                  <a:schemeClr val="bg1"/>
                </a:solidFill>
                <a:latin typeface="Arial" panose="020B0604020202020204" pitchFamily="34" charset="0"/>
                <a:cs typeface="Arial" panose="020B0604020202020204" pitchFamily="34" charset="0"/>
              </a:defRPr>
            </a:lvl1pPr>
            <a:lvl2pPr marL="742950" indent="-285750">
              <a:defRPr sz="1400" b="1">
                <a:solidFill>
                  <a:schemeClr val="bg1"/>
                </a:solidFill>
                <a:latin typeface="Arial" panose="020B0604020202020204" pitchFamily="34" charset="0"/>
                <a:cs typeface="Arial" panose="020B0604020202020204" pitchFamily="34" charset="0"/>
              </a:defRPr>
            </a:lvl2pPr>
            <a:lvl3pPr marL="1143000" indent="-228600">
              <a:defRPr sz="1400" b="1">
                <a:solidFill>
                  <a:schemeClr val="bg1"/>
                </a:solidFill>
                <a:latin typeface="Arial" panose="020B0604020202020204" pitchFamily="34" charset="0"/>
                <a:cs typeface="Arial" panose="020B0604020202020204" pitchFamily="34" charset="0"/>
              </a:defRPr>
            </a:lvl3pPr>
            <a:lvl4pPr marL="1600200" indent="-228600">
              <a:defRPr sz="1400" b="1">
                <a:solidFill>
                  <a:schemeClr val="bg1"/>
                </a:solidFill>
                <a:latin typeface="Arial" panose="020B0604020202020204" pitchFamily="34" charset="0"/>
                <a:cs typeface="Arial" panose="020B0604020202020204" pitchFamily="34" charset="0"/>
              </a:defRPr>
            </a:lvl4pPr>
            <a:lvl5pPr marL="2057400" indent="-228600">
              <a:defRPr sz="1400" b="1">
                <a:solidFill>
                  <a:schemeClr val="bg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400" b="1">
                <a:solidFill>
                  <a:schemeClr val="bg1"/>
                </a:solidFill>
                <a:latin typeface="Arial" panose="020B0604020202020204" pitchFamily="34" charset="0"/>
                <a:cs typeface="Arial" panose="020B0604020202020204" pitchFamily="34" charset="0"/>
              </a:defRPr>
            </a:lvl9pPr>
          </a:lstStyle>
          <a:p>
            <a:pPr algn="r" fontAlgn="base">
              <a:spcBef>
                <a:spcPct val="0"/>
              </a:spcBef>
              <a:spcAft>
                <a:spcPct val="0"/>
              </a:spcAft>
            </a:pPr>
            <a:endParaRPr lang="en-US" altLang="en-US" sz="1400">
              <a:solidFill>
                <a:srgbClr val="FFFFFF"/>
              </a:solidFill>
            </a:endParaRPr>
          </a:p>
        </p:txBody>
      </p:sp>
      <p:sp>
        <p:nvSpPr>
          <p:cNvPr id="1027" name="Rectangle 2"/>
          <p:cNvSpPr>
            <a:spLocks noGrp="1" noChangeArrowheads="1"/>
          </p:cNvSpPr>
          <p:nvPr>
            <p:ph type="title"/>
          </p:nvPr>
        </p:nvSpPr>
        <p:spPr bwMode="auto">
          <a:xfrm>
            <a:off x="643467" y="325438"/>
            <a:ext cx="9719733" cy="48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ctr" anchorCtr="0" compatLnSpc="1">
            <a:prstTxWarp prst="textNoShape">
              <a:avLst/>
            </a:prstTxWarp>
          </a:bodyPr>
          <a:lstStyle/>
          <a:p>
            <a:pPr lvl="0"/>
            <a:r>
              <a:rPr lang="en-ZA" altLang="en-US" smtClean="0"/>
              <a:t>Slide Heading</a:t>
            </a:r>
          </a:p>
        </p:txBody>
      </p:sp>
      <p:sp>
        <p:nvSpPr>
          <p:cNvPr id="1028" name="Rectangle 3"/>
          <p:cNvSpPr>
            <a:spLocks noGrp="1" noChangeArrowheads="1"/>
          </p:cNvSpPr>
          <p:nvPr>
            <p:ph type="body" idx="1"/>
          </p:nvPr>
        </p:nvSpPr>
        <p:spPr bwMode="auto">
          <a:xfrm>
            <a:off x="982133" y="2324100"/>
            <a:ext cx="10498667"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ZA" altLang="en-US" smtClean="0"/>
              <a:t>Click </a:t>
            </a:r>
          </a:p>
          <a:p>
            <a:pPr lvl="1"/>
            <a:endParaRPr lang="en-ZA" altLang="en-US" smtClean="0"/>
          </a:p>
          <a:p>
            <a:pPr lvl="1"/>
            <a:r>
              <a:rPr lang="en-ZA" altLang="en-US" smtClean="0"/>
              <a:t>Point 01 sub-point A</a:t>
            </a:r>
          </a:p>
          <a:p>
            <a:pPr lvl="1"/>
            <a:r>
              <a:rPr lang="en-ZA" altLang="en-US" smtClean="0"/>
              <a:t>Point 01 sub-point A</a:t>
            </a:r>
          </a:p>
        </p:txBody>
      </p:sp>
      <p:sp>
        <p:nvSpPr>
          <p:cNvPr id="2" name="Rectangle 4"/>
          <p:cNvSpPr>
            <a:spLocks noGrp="1" noChangeArrowheads="1"/>
          </p:cNvSpPr>
          <p:nvPr>
            <p:ph type="dt" sz="half" idx="2"/>
          </p:nvPr>
        </p:nvSpPr>
        <p:spPr bwMode="auto">
          <a:xfrm>
            <a:off x="1625600" y="624840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b="0">
                <a:solidFill>
                  <a:schemeClr val="tx1"/>
                </a:solidFill>
                <a:latin typeface="Arial" charset="0"/>
                <a:cs typeface="+mn-cs"/>
              </a:defRPr>
            </a:lvl1pPr>
          </a:lstStyle>
          <a:p>
            <a:pPr fontAlgn="base">
              <a:spcBef>
                <a:spcPct val="0"/>
              </a:spcBef>
              <a:spcAft>
                <a:spcPct val="0"/>
              </a:spcAft>
              <a:defRPr/>
            </a:pPr>
            <a:endParaRPr lang="en-ZA" sz="1400">
              <a:solidFill>
                <a:srgbClr val="000000"/>
              </a:solidFill>
            </a:endParaRPr>
          </a:p>
        </p:txBody>
      </p:sp>
      <p:sp>
        <p:nvSpPr>
          <p:cNvPr id="1032" name="Text Box 16"/>
          <p:cNvSpPr txBox="1">
            <a:spLocks noChangeArrowheads="1"/>
          </p:cNvSpPr>
          <p:nvPr/>
        </p:nvSpPr>
        <p:spPr bwMode="auto">
          <a:xfrm>
            <a:off x="11459634" y="722313"/>
            <a:ext cx="184731" cy="369332"/>
          </a:xfrm>
          <a:prstGeom prst="rect">
            <a:avLst/>
          </a:prstGeom>
          <a:noFill/>
          <a:ln>
            <a:noFill/>
          </a:ln>
          <a:extLst/>
        </p:spPr>
        <p:txBody>
          <a:bodyPr wrap="none">
            <a:spAutoFit/>
          </a:bodyPr>
          <a:lstStyle>
            <a:lvl1pPr eaLnBrk="0" hangingPunct="0">
              <a:defRPr sz="1400" b="1">
                <a:solidFill>
                  <a:schemeClr val="bg1"/>
                </a:solidFill>
                <a:latin typeface="Arial" charset="0"/>
              </a:defRPr>
            </a:lvl1pPr>
            <a:lvl2pPr marL="742950" indent="-285750" eaLnBrk="0" hangingPunct="0">
              <a:defRPr sz="1400" b="1">
                <a:solidFill>
                  <a:schemeClr val="bg1"/>
                </a:solidFill>
                <a:latin typeface="Arial" charset="0"/>
              </a:defRPr>
            </a:lvl2pPr>
            <a:lvl3pPr marL="1143000" indent="-228600" eaLnBrk="0" hangingPunct="0">
              <a:defRPr sz="1400" b="1">
                <a:solidFill>
                  <a:schemeClr val="bg1"/>
                </a:solidFill>
                <a:latin typeface="Arial" charset="0"/>
              </a:defRPr>
            </a:lvl3pPr>
            <a:lvl4pPr marL="1600200" indent="-228600" eaLnBrk="0" hangingPunct="0">
              <a:defRPr sz="1400" b="1">
                <a:solidFill>
                  <a:schemeClr val="bg1"/>
                </a:solidFill>
                <a:latin typeface="Arial" charset="0"/>
              </a:defRPr>
            </a:lvl4pPr>
            <a:lvl5pPr marL="2057400" indent="-228600" eaLnBrk="0" hangingPunct="0">
              <a:defRPr sz="1400" b="1">
                <a:solidFill>
                  <a:schemeClr val="bg1"/>
                </a:solidFill>
                <a:latin typeface="Arial" charset="0"/>
              </a:defRPr>
            </a:lvl5pPr>
            <a:lvl6pPr marL="2514600" indent="-228600" algn="r" eaLnBrk="0" fontAlgn="base" hangingPunct="0">
              <a:spcBef>
                <a:spcPct val="0"/>
              </a:spcBef>
              <a:spcAft>
                <a:spcPct val="0"/>
              </a:spcAft>
              <a:defRPr sz="1400" b="1">
                <a:solidFill>
                  <a:schemeClr val="bg1"/>
                </a:solidFill>
                <a:latin typeface="Arial" charset="0"/>
              </a:defRPr>
            </a:lvl6pPr>
            <a:lvl7pPr marL="2971800" indent="-228600" algn="r" eaLnBrk="0" fontAlgn="base" hangingPunct="0">
              <a:spcBef>
                <a:spcPct val="0"/>
              </a:spcBef>
              <a:spcAft>
                <a:spcPct val="0"/>
              </a:spcAft>
              <a:defRPr sz="1400" b="1">
                <a:solidFill>
                  <a:schemeClr val="bg1"/>
                </a:solidFill>
                <a:latin typeface="Arial" charset="0"/>
              </a:defRPr>
            </a:lvl7pPr>
            <a:lvl8pPr marL="3429000" indent="-228600" algn="r" eaLnBrk="0" fontAlgn="base" hangingPunct="0">
              <a:spcBef>
                <a:spcPct val="0"/>
              </a:spcBef>
              <a:spcAft>
                <a:spcPct val="0"/>
              </a:spcAft>
              <a:defRPr sz="1400" b="1">
                <a:solidFill>
                  <a:schemeClr val="bg1"/>
                </a:solidFill>
                <a:latin typeface="Arial" charset="0"/>
              </a:defRPr>
            </a:lvl8pPr>
            <a:lvl9pPr marL="3886200" indent="-228600" algn="r" eaLnBrk="0" fontAlgn="base" hangingPunct="0">
              <a:spcBef>
                <a:spcPct val="0"/>
              </a:spcBef>
              <a:spcAft>
                <a:spcPct val="0"/>
              </a:spcAft>
              <a:defRPr sz="1400" b="1">
                <a:solidFill>
                  <a:schemeClr val="bg1"/>
                </a:solidFill>
                <a:latin typeface="Arial" charset="0"/>
              </a:defRPr>
            </a:lvl9pPr>
          </a:lstStyle>
          <a:p>
            <a:pPr eaLnBrk="1" fontAlgn="base" hangingPunct="1">
              <a:spcBef>
                <a:spcPct val="0"/>
              </a:spcBef>
              <a:spcAft>
                <a:spcPct val="0"/>
              </a:spcAft>
              <a:defRPr/>
            </a:pPr>
            <a:endParaRPr lang="en-US" sz="1800" b="0" dirty="0" smtClean="0">
              <a:solidFill>
                <a:srgbClr val="000000"/>
              </a:solidFill>
              <a:cs typeface="Arial" panose="020B0604020202020204" pitchFamily="34" charset="0"/>
            </a:endParaRPr>
          </a:p>
        </p:txBody>
      </p:sp>
      <p:sp>
        <p:nvSpPr>
          <p:cNvPr id="1041" name="Rectangle 17"/>
          <p:cNvSpPr>
            <a:spLocks noGrp="1" noChangeArrowheads="1"/>
          </p:cNvSpPr>
          <p:nvPr>
            <p:ph type="sldNum" sz="quarter" idx="4"/>
          </p:nvPr>
        </p:nvSpPr>
        <p:spPr bwMode="auto">
          <a:xfrm>
            <a:off x="9084733" y="6203950"/>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mtClean="0">
                <a:solidFill>
                  <a:srgbClr val="E78A5C"/>
                </a:solidFill>
              </a:defRPr>
            </a:lvl1pPr>
          </a:lstStyle>
          <a:p>
            <a:pPr fontAlgn="base">
              <a:spcBef>
                <a:spcPct val="0"/>
              </a:spcBef>
              <a:spcAft>
                <a:spcPct val="0"/>
              </a:spcAft>
              <a:defRPr/>
            </a:pPr>
            <a:fld id="{70800BF1-6BE0-4F1F-B81D-5047AF544B2F}" type="slidenum">
              <a:rPr lang="en-ZA" altLang="en-US" sz="1400" b="1">
                <a:cs typeface="Arial" panose="020B0604020202020204" pitchFamily="34" charset="0"/>
              </a:rPr>
              <a:pPr fontAlgn="base">
                <a:spcBef>
                  <a:spcPct val="0"/>
                </a:spcBef>
                <a:spcAft>
                  <a:spcPct val="0"/>
                </a:spcAft>
                <a:defRPr/>
              </a:pPr>
              <a:t>‹#›</a:t>
            </a:fld>
            <a:endParaRPr lang="en-ZA" altLang="en-US" sz="1400" b="1">
              <a:cs typeface="Arial" panose="020B0604020202020204" pitchFamily="34" charset="0"/>
            </a:endParaRPr>
          </a:p>
        </p:txBody>
      </p:sp>
      <p:pic>
        <p:nvPicPr>
          <p:cNvPr id="3" name="Picture 7"/>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6437314"/>
            <a:ext cx="914400" cy="41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0335042"/>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hf hdr="0" dt="0"/>
  <p:txStyles>
    <p:titleStyle>
      <a:lvl1pPr algn="l" rtl="0" eaLnBrk="0" fontAlgn="base" hangingPunct="0">
        <a:spcBef>
          <a:spcPct val="0"/>
        </a:spcBef>
        <a:spcAft>
          <a:spcPct val="0"/>
        </a:spcAft>
        <a:defRPr sz="2700" b="1">
          <a:solidFill>
            <a:schemeClr val="tx1"/>
          </a:solidFill>
          <a:latin typeface="+mj-lt"/>
          <a:ea typeface="+mj-ea"/>
          <a:cs typeface="+mj-cs"/>
        </a:defRPr>
      </a:lvl1pPr>
      <a:lvl2pPr algn="l" rtl="0" eaLnBrk="0" fontAlgn="base" hangingPunct="0">
        <a:spcBef>
          <a:spcPct val="0"/>
        </a:spcBef>
        <a:spcAft>
          <a:spcPct val="0"/>
        </a:spcAft>
        <a:defRPr sz="2700" b="1">
          <a:solidFill>
            <a:schemeClr val="tx1"/>
          </a:solidFill>
          <a:latin typeface="Arial" charset="0"/>
        </a:defRPr>
      </a:lvl2pPr>
      <a:lvl3pPr algn="l" rtl="0" eaLnBrk="0" fontAlgn="base" hangingPunct="0">
        <a:spcBef>
          <a:spcPct val="0"/>
        </a:spcBef>
        <a:spcAft>
          <a:spcPct val="0"/>
        </a:spcAft>
        <a:defRPr sz="2700" b="1">
          <a:solidFill>
            <a:schemeClr val="tx1"/>
          </a:solidFill>
          <a:latin typeface="Arial" charset="0"/>
        </a:defRPr>
      </a:lvl3pPr>
      <a:lvl4pPr algn="l" rtl="0" eaLnBrk="0" fontAlgn="base" hangingPunct="0">
        <a:spcBef>
          <a:spcPct val="0"/>
        </a:spcBef>
        <a:spcAft>
          <a:spcPct val="0"/>
        </a:spcAft>
        <a:defRPr sz="2700" b="1">
          <a:solidFill>
            <a:schemeClr val="tx1"/>
          </a:solidFill>
          <a:latin typeface="Arial" charset="0"/>
        </a:defRPr>
      </a:lvl4pPr>
      <a:lvl5pPr algn="l" rtl="0" eaLnBrk="0" fontAlgn="base" hangingPunct="0">
        <a:spcBef>
          <a:spcPct val="0"/>
        </a:spcBef>
        <a:spcAft>
          <a:spcPct val="0"/>
        </a:spcAft>
        <a:defRPr sz="2700" b="1">
          <a:solidFill>
            <a:schemeClr val="tx1"/>
          </a:solidFill>
          <a:latin typeface="Arial" charset="0"/>
        </a:defRPr>
      </a:lvl5pPr>
      <a:lvl6pPr marL="457200" algn="l" rtl="0" fontAlgn="base">
        <a:spcBef>
          <a:spcPct val="0"/>
        </a:spcBef>
        <a:spcAft>
          <a:spcPct val="0"/>
        </a:spcAft>
        <a:defRPr sz="2700" b="1">
          <a:solidFill>
            <a:schemeClr val="tx1"/>
          </a:solidFill>
          <a:latin typeface="Arial" charset="0"/>
        </a:defRPr>
      </a:lvl6pPr>
      <a:lvl7pPr marL="914400" algn="l" rtl="0" fontAlgn="base">
        <a:spcBef>
          <a:spcPct val="0"/>
        </a:spcBef>
        <a:spcAft>
          <a:spcPct val="0"/>
        </a:spcAft>
        <a:defRPr sz="2700" b="1">
          <a:solidFill>
            <a:schemeClr val="tx1"/>
          </a:solidFill>
          <a:latin typeface="Arial" charset="0"/>
        </a:defRPr>
      </a:lvl7pPr>
      <a:lvl8pPr marL="1371600" algn="l" rtl="0" fontAlgn="base">
        <a:spcBef>
          <a:spcPct val="0"/>
        </a:spcBef>
        <a:spcAft>
          <a:spcPct val="0"/>
        </a:spcAft>
        <a:defRPr sz="2700" b="1">
          <a:solidFill>
            <a:schemeClr val="tx1"/>
          </a:solidFill>
          <a:latin typeface="Arial" charset="0"/>
        </a:defRPr>
      </a:lvl8pPr>
      <a:lvl9pPr marL="1828800" algn="l" rtl="0" fontAlgn="base">
        <a:spcBef>
          <a:spcPct val="0"/>
        </a:spcBef>
        <a:spcAft>
          <a:spcPct val="0"/>
        </a:spcAft>
        <a:defRPr sz="2700" b="1">
          <a:solidFill>
            <a:schemeClr val="tx1"/>
          </a:solidFill>
          <a:latin typeface="Arial" charset="0"/>
        </a:defRPr>
      </a:lvl9pPr>
    </p:titleStyle>
    <p:bodyStyle>
      <a:lvl1pPr marL="279400" indent="-279400" algn="l" rtl="0" eaLnBrk="0" fontAlgn="base" hangingPunct="0">
        <a:lnSpc>
          <a:spcPct val="125000"/>
        </a:lnSpc>
        <a:spcBef>
          <a:spcPct val="20000"/>
        </a:spcBef>
        <a:spcAft>
          <a:spcPct val="5000"/>
        </a:spcAft>
        <a:buChar char="•"/>
        <a:defRPr sz="1600" b="1">
          <a:solidFill>
            <a:schemeClr val="tx2"/>
          </a:solidFill>
          <a:latin typeface="+mn-lt"/>
          <a:ea typeface="+mn-ea"/>
          <a:cs typeface="+mn-cs"/>
        </a:defRPr>
      </a:lvl1pPr>
      <a:lvl2pPr marL="495300" indent="-214313" algn="l" rtl="0" eaLnBrk="0" fontAlgn="base" hangingPunct="0">
        <a:lnSpc>
          <a:spcPct val="115000"/>
        </a:lnSpc>
        <a:spcBef>
          <a:spcPct val="25000"/>
        </a:spcBef>
        <a:spcAft>
          <a:spcPct val="10000"/>
        </a:spcAft>
        <a:buChar char="–"/>
        <a:defRPr sz="1600" b="1">
          <a:solidFill>
            <a:schemeClr val="tx2"/>
          </a:solidFill>
          <a:latin typeface="+mn-lt"/>
        </a:defRPr>
      </a:lvl2pPr>
      <a:lvl3pPr marL="1143000" indent="-228600" algn="l" rtl="0" eaLnBrk="0" fontAlgn="base" hangingPunct="0">
        <a:spcBef>
          <a:spcPct val="20000"/>
        </a:spcBef>
        <a:spcAft>
          <a:spcPct val="0"/>
        </a:spcAft>
        <a:buChar char="•"/>
        <a:defRPr sz="14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fontAlgn="base">
        <a:spcBef>
          <a:spcPct val="20000"/>
        </a:spcBef>
        <a:spcAft>
          <a:spcPct val="0"/>
        </a:spcAft>
        <a:buChar char="»"/>
        <a:defRPr sz="1200">
          <a:solidFill>
            <a:schemeClr val="tx1"/>
          </a:solidFill>
          <a:latin typeface="+mn-lt"/>
        </a:defRPr>
      </a:lvl6pPr>
      <a:lvl7pPr marL="2971800" indent="-228600" algn="l" rtl="0" fontAlgn="base">
        <a:spcBef>
          <a:spcPct val="20000"/>
        </a:spcBef>
        <a:spcAft>
          <a:spcPct val="0"/>
        </a:spcAft>
        <a:buChar char="»"/>
        <a:defRPr sz="1200">
          <a:solidFill>
            <a:schemeClr val="tx1"/>
          </a:solidFill>
          <a:latin typeface="+mn-lt"/>
        </a:defRPr>
      </a:lvl7pPr>
      <a:lvl8pPr marL="3429000" indent="-228600" algn="l" rtl="0" fontAlgn="base">
        <a:spcBef>
          <a:spcPct val="20000"/>
        </a:spcBef>
        <a:spcAft>
          <a:spcPct val="0"/>
        </a:spcAft>
        <a:buChar char="»"/>
        <a:defRPr sz="1200">
          <a:solidFill>
            <a:schemeClr val="tx1"/>
          </a:solidFill>
          <a:latin typeface="+mn-lt"/>
        </a:defRPr>
      </a:lvl8pPr>
      <a:lvl9pPr marL="3886200" indent="-228600" algn="l" rtl="0" fontAlgn="base">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47"/>
          <p:cNvSpPr>
            <a:spLocks noGrp="1" noChangeArrowheads="1"/>
          </p:cNvSpPr>
          <p:nvPr>
            <p:ph type="ctrTitle"/>
          </p:nvPr>
        </p:nvSpPr>
        <p:spPr>
          <a:xfrm>
            <a:off x="1676400" y="3657600"/>
            <a:ext cx="8763000" cy="914400"/>
          </a:xfrm>
        </p:spPr>
        <p:txBody>
          <a:bodyPr/>
          <a:lstStyle/>
          <a:p>
            <a:pPr algn="ctr" eaLnBrk="1" hangingPunct="1"/>
            <a:r>
              <a:rPr lang="en-ZA" altLang="en-US" sz="2400" dirty="0">
                <a:solidFill>
                  <a:srgbClr val="3333FF"/>
                </a:solidFill>
              </a:rPr>
              <a:t>Accountable Institutions Obligations </a:t>
            </a:r>
          </a:p>
        </p:txBody>
      </p:sp>
      <p:sp>
        <p:nvSpPr>
          <p:cNvPr id="31747" name="Text Box 31"/>
          <p:cNvSpPr txBox="1">
            <a:spLocks noChangeArrowheads="1"/>
          </p:cNvSpPr>
          <p:nvPr/>
        </p:nvSpPr>
        <p:spPr bwMode="auto">
          <a:xfrm>
            <a:off x="3886199" y="4845627"/>
            <a:ext cx="403167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eaLnBrk="0" fontAlgn="base" hangingPunct="0">
              <a:lnSpc>
                <a:spcPct val="100000"/>
              </a:lnSpc>
              <a:spcAft>
                <a:spcPct val="0"/>
              </a:spcAft>
              <a:buFontTx/>
              <a:buNone/>
            </a:pPr>
            <a:r>
              <a:rPr lang="en-US" altLang="en-US" sz="2000" dirty="0">
                <a:solidFill>
                  <a:srgbClr val="A38904"/>
                </a:solidFill>
                <a:cs typeface="Arial" panose="020B0604020202020204" pitchFamily="34" charset="0"/>
              </a:rPr>
              <a:t>Financial Intelligence Unit </a:t>
            </a:r>
            <a:endParaRPr lang="en-US" altLang="en-US" sz="2000" dirty="0" smtClean="0">
              <a:solidFill>
                <a:srgbClr val="A38904"/>
              </a:solidFill>
              <a:cs typeface="Arial" panose="020B0604020202020204" pitchFamily="34" charset="0"/>
            </a:endParaRPr>
          </a:p>
          <a:p>
            <a:pPr algn="ctr" eaLnBrk="0" fontAlgn="base" hangingPunct="0">
              <a:lnSpc>
                <a:spcPct val="100000"/>
              </a:lnSpc>
              <a:spcAft>
                <a:spcPct val="0"/>
              </a:spcAft>
              <a:buFontTx/>
              <a:buNone/>
            </a:pPr>
            <a:r>
              <a:rPr lang="en-US" altLang="en-US" sz="2000" dirty="0" smtClean="0">
                <a:solidFill>
                  <a:srgbClr val="A38904"/>
                </a:solidFill>
                <a:cs typeface="Arial" panose="020B0604020202020204" pitchFamily="34" charset="0"/>
              </a:rPr>
              <a:t>30</a:t>
            </a:r>
            <a:r>
              <a:rPr lang="en-US" altLang="en-US" sz="2000" baseline="30000" dirty="0" smtClean="0">
                <a:solidFill>
                  <a:srgbClr val="A38904"/>
                </a:solidFill>
                <a:cs typeface="Arial" panose="020B0604020202020204" pitchFamily="34" charset="0"/>
              </a:rPr>
              <a:t>th</a:t>
            </a:r>
            <a:r>
              <a:rPr lang="en-US" altLang="en-US" sz="2000" dirty="0" smtClean="0">
                <a:solidFill>
                  <a:srgbClr val="A38904"/>
                </a:solidFill>
                <a:cs typeface="Arial" panose="020B0604020202020204" pitchFamily="34" charset="0"/>
              </a:rPr>
              <a:t> April 2015</a:t>
            </a:r>
            <a:endParaRPr lang="en-US" altLang="en-US" sz="2000" dirty="0">
              <a:solidFill>
                <a:srgbClr val="A38904"/>
              </a:solidFill>
              <a:cs typeface="Arial" panose="020B0604020202020204" pitchFamily="34" charset="0"/>
            </a:endParaRPr>
          </a:p>
        </p:txBody>
      </p:sp>
    </p:spTree>
    <p:extLst>
      <p:ext uri="{BB962C8B-B14F-4D97-AF65-F5344CB8AC3E}">
        <p14:creationId xmlns:p14="http://schemas.microsoft.com/office/powerpoint/2010/main" val="39287788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1520826"/>
          </a:xfrm>
          <a:solidFill>
            <a:schemeClr val="accent1"/>
          </a:solidFill>
        </p:spPr>
        <p:txBody>
          <a:bodyPr>
            <a:noAutofit/>
          </a:bodyPr>
          <a:lstStyle/>
          <a:p>
            <a:r>
              <a:rPr lang="en-US" sz="3800" dirty="0" smtClean="0">
                <a:solidFill>
                  <a:schemeClr val="bg1"/>
                </a:solidFill>
                <a:latin typeface="AR JULIAN" panose="02000000000000000000" pitchFamily="2" charset="0"/>
              </a:rPr>
              <a:t>Accountable Institutions (AI’S) obligations under the Money Laundering and Proceeds of Crime Act of 2008 (MLPCA). </a:t>
            </a:r>
            <a:endParaRPr lang="en-US" sz="3800" dirty="0">
              <a:solidFill>
                <a:schemeClr val="bg1"/>
              </a:solidFill>
              <a:latin typeface="AR JULIAN" panose="02000000000000000000" pitchFamily="2" charset="0"/>
            </a:endParaRPr>
          </a:p>
        </p:txBody>
      </p:sp>
      <p:sp>
        <p:nvSpPr>
          <p:cNvPr id="3" name="Content Placeholder 2"/>
          <p:cNvSpPr>
            <a:spLocks noGrp="1"/>
          </p:cNvSpPr>
          <p:nvPr>
            <p:ph idx="1"/>
          </p:nvPr>
        </p:nvSpPr>
        <p:spPr>
          <a:xfrm>
            <a:off x="838200" y="2019935"/>
            <a:ext cx="10515600" cy="4351338"/>
          </a:xfrm>
        </p:spPr>
        <p:txBody>
          <a:bodyPr/>
          <a:lstStyle/>
          <a:p>
            <a:pPr marL="2286000" lvl="5" indent="0" algn="just">
              <a:buNone/>
            </a:pPr>
            <a:endParaRPr lang="en-US" dirty="0"/>
          </a:p>
          <a:p>
            <a:pPr lvl="5" algn="just">
              <a:buFont typeface="Wingdings" panose="05000000000000000000" pitchFamily="2" charset="2"/>
              <a:buChar char="Ø"/>
            </a:pPr>
            <a:endParaRPr lang="en-US" dirty="0" smtClean="0"/>
          </a:p>
          <a:p>
            <a:pPr lvl="5" algn="just">
              <a:buFont typeface="Wingdings" panose="05000000000000000000" pitchFamily="2" charset="2"/>
              <a:buChar char="Ø"/>
            </a:pPr>
            <a:r>
              <a:rPr lang="en-US" sz="2800" dirty="0" smtClean="0"/>
              <a:t>Identified by FATF as institutions susceptible to being utilized by Money Launders to launder their illicit funds. </a:t>
            </a:r>
          </a:p>
          <a:p>
            <a:pPr marL="2286000" lvl="5" indent="0" algn="just">
              <a:buNone/>
            </a:pPr>
            <a:endParaRPr lang="en-US" sz="2800" dirty="0" smtClean="0"/>
          </a:p>
          <a:p>
            <a:pPr lvl="5" algn="just">
              <a:buFont typeface="Wingdings" panose="05000000000000000000" pitchFamily="2" charset="2"/>
              <a:buChar char="Ø"/>
            </a:pPr>
            <a:r>
              <a:rPr lang="en-US" sz="2800" dirty="0" smtClean="0"/>
              <a:t>They are listed under schedule 1 of the MLPCA ,and include but are not limited to, Insurance Companies, Insurance Brokers, Money Lenders, Forex Exchange, Banks, Casinos, etc.. </a:t>
            </a:r>
            <a:endParaRPr lang="en-US" sz="2800" dirty="0"/>
          </a:p>
        </p:txBody>
      </p:sp>
      <p:sp>
        <p:nvSpPr>
          <p:cNvPr id="5" name="Oval 4"/>
          <p:cNvSpPr/>
          <p:nvPr/>
        </p:nvSpPr>
        <p:spPr>
          <a:xfrm>
            <a:off x="1021080" y="2361088"/>
            <a:ext cx="1943100" cy="387969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n-US" b="1" i="1" dirty="0" smtClean="0"/>
              <a:t>Who are Accountable Institutions?</a:t>
            </a:r>
            <a:endParaRPr lang="en-US" b="1" i="1" dirty="0"/>
          </a:p>
        </p:txBody>
      </p:sp>
    </p:spTree>
    <p:extLst>
      <p:ext uri="{BB962C8B-B14F-4D97-AF65-F5344CB8AC3E}">
        <p14:creationId xmlns:p14="http://schemas.microsoft.com/office/powerpoint/2010/main" val="22990553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solidFill>
            <a:schemeClr val="accent1"/>
          </a:solidFill>
        </p:spPr>
        <p:txBody>
          <a:bodyPr/>
          <a:lstStyle/>
          <a:p>
            <a:r>
              <a:rPr lang="en-ZA" altLang="en-US" dirty="0" smtClean="0">
                <a:solidFill>
                  <a:schemeClr val="bg1"/>
                </a:solidFill>
                <a:latin typeface="AR JULIAN" panose="02000000000000000000" pitchFamily="2" charset="0"/>
              </a:rPr>
              <a:t>Obligations </a:t>
            </a:r>
            <a:r>
              <a:rPr lang="en-ZA" altLang="en-US" dirty="0" smtClean="0">
                <a:solidFill>
                  <a:schemeClr val="bg1"/>
                </a:solidFill>
                <a:latin typeface="AR JULIAN" panose="02000000000000000000" pitchFamily="2" charset="0"/>
              </a:rPr>
              <a:t>under the MLCPA</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86786684"/>
              </p:ext>
            </p:extLst>
          </p:nvPr>
        </p:nvGraphicFramePr>
        <p:xfrm>
          <a:off x="1828800" y="1690688"/>
          <a:ext cx="8515350" cy="4786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3252"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824F2110-32F7-4B1E-A18D-13AAA1ED7F9C}" type="slidenum">
              <a:rPr lang="en-ZA" altLang="en-US" sz="1400">
                <a:solidFill>
                  <a:srgbClr val="E78A5C"/>
                </a:solidFill>
              </a:rPr>
              <a:pPr>
                <a:lnSpc>
                  <a:spcPct val="100000"/>
                </a:lnSpc>
                <a:spcBef>
                  <a:spcPct val="0"/>
                </a:spcBef>
                <a:spcAft>
                  <a:spcPct val="0"/>
                </a:spcAft>
                <a:buFontTx/>
                <a:buNone/>
              </a:pPr>
              <a:t>11</a:t>
            </a:fld>
            <a:endParaRPr lang="en-ZA" altLang="en-US" sz="1400">
              <a:solidFill>
                <a:srgbClr val="E78A5C"/>
              </a:solidFill>
            </a:endParaRPr>
          </a:p>
        </p:txBody>
      </p:sp>
    </p:spTree>
    <p:extLst>
      <p:ext uri="{BB962C8B-B14F-4D97-AF65-F5344CB8AC3E}">
        <p14:creationId xmlns:p14="http://schemas.microsoft.com/office/powerpoint/2010/main" val="3255819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8000" y="249237"/>
            <a:ext cx="7289800" cy="969962"/>
          </a:xfrm>
        </p:spPr>
        <p:txBody>
          <a:bodyPr/>
          <a:lstStyle/>
          <a:p>
            <a:pPr>
              <a:defRPr/>
            </a:pPr>
            <a:r>
              <a:rPr lang="en-US" sz="2800" dirty="0">
                <a:solidFill>
                  <a:schemeClr val="bg1"/>
                </a:solidFill>
                <a:latin typeface="Arial" panose="020B0604020202020204" pitchFamily="34" charset="0"/>
                <a:cs typeface="Arial" panose="020B0604020202020204" pitchFamily="34" charset="0"/>
              </a:rPr>
              <a:t>1. </a:t>
            </a:r>
            <a:r>
              <a:rPr lang="en-US" sz="2800" dirty="0">
                <a:solidFill>
                  <a:schemeClr val="bg1"/>
                </a:solidFill>
                <a:latin typeface="Arial" panose="020B0604020202020204" pitchFamily="34" charset="0"/>
                <a:cs typeface="Arial" panose="020B0604020202020204" pitchFamily="34" charset="0"/>
              </a:rPr>
              <a:t>Verify </a:t>
            </a:r>
            <a:r>
              <a:rPr lang="en-US" sz="2800" dirty="0" smtClean="0">
                <a:solidFill>
                  <a:schemeClr val="bg1"/>
                </a:solidFill>
                <a:latin typeface="Arial" panose="020B0604020202020204" pitchFamily="34" charset="0"/>
                <a:cs typeface="Arial" panose="020B0604020202020204" pitchFamily="34" charset="0"/>
              </a:rPr>
              <a:t>Customer’s Identity (KYC)</a:t>
            </a:r>
            <a:r>
              <a:rPr lang="en-US" sz="2800" dirty="0">
                <a:solidFill>
                  <a:schemeClr val="bg1"/>
                </a:solidFill>
                <a:latin typeface="Garamond" pitchFamily="18" charset="0"/>
              </a:rPr>
              <a:t/>
            </a:r>
            <a:br>
              <a:rPr lang="en-US" sz="2800" dirty="0">
                <a:solidFill>
                  <a:schemeClr val="bg1"/>
                </a:solidFill>
                <a:latin typeface="Garamond" pitchFamily="18" charset="0"/>
              </a:rPr>
            </a:br>
            <a:endParaRPr lang="en-ZA" dirty="0">
              <a:solidFill>
                <a:schemeClr val="bg1"/>
              </a:solidFill>
            </a:endParaRPr>
          </a:p>
        </p:txBody>
      </p:sp>
      <p:sp>
        <p:nvSpPr>
          <p:cNvPr id="54275"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ED50C3B8-CD79-49FD-8F7F-236214307934}" type="slidenum">
              <a:rPr lang="en-ZA" altLang="en-US" sz="1400">
                <a:solidFill>
                  <a:srgbClr val="E78A5C"/>
                </a:solidFill>
              </a:rPr>
              <a:pPr>
                <a:lnSpc>
                  <a:spcPct val="100000"/>
                </a:lnSpc>
                <a:spcBef>
                  <a:spcPct val="0"/>
                </a:spcBef>
                <a:spcAft>
                  <a:spcPct val="0"/>
                </a:spcAft>
                <a:buFontTx/>
                <a:buNone/>
              </a:pPr>
              <a:t>12</a:t>
            </a:fld>
            <a:endParaRPr lang="en-ZA" altLang="en-US" sz="1400">
              <a:solidFill>
                <a:srgbClr val="E78A5C"/>
              </a:solidFill>
            </a:endParaRPr>
          </a:p>
        </p:txBody>
      </p:sp>
      <p:sp>
        <p:nvSpPr>
          <p:cNvPr id="54276" name="Content Placeholder 4"/>
          <p:cNvSpPr>
            <a:spLocks noGrp="1"/>
          </p:cNvSpPr>
          <p:nvPr>
            <p:ph idx="1"/>
          </p:nvPr>
        </p:nvSpPr>
        <p:spPr>
          <a:xfrm>
            <a:off x="1905000" y="1295400"/>
            <a:ext cx="8534400" cy="1905000"/>
          </a:xfrm>
        </p:spPr>
        <p:txBody>
          <a:bodyPr/>
          <a:lstStyle/>
          <a:p>
            <a:pPr eaLnBrk="1" hangingPunct="1">
              <a:buFont typeface="Courier New" panose="02070309020205020404" pitchFamily="49" charset="0"/>
              <a:buChar char="o"/>
            </a:pPr>
            <a:r>
              <a:rPr lang="en-US" altLang="en-US" sz="1800" dirty="0">
                <a:solidFill>
                  <a:schemeClr val="tx1"/>
                </a:solidFill>
              </a:rPr>
              <a:t>Be satisfied that a prospective customer is who he or she claims to be;</a:t>
            </a:r>
          </a:p>
          <a:p>
            <a:pPr eaLnBrk="1" hangingPunct="1">
              <a:buFont typeface="Courier New" panose="02070309020205020404" pitchFamily="49" charset="0"/>
              <a:buChar char="o"/>
            </a:pPr>
            <a:r>
              <a:rPr lang="en-US" altLang="en-US" sz="1800" dirty="0">
                <a:solidFill>
                  <a:schemeClr val="tx1"/>
                </a:solidFill>
              </a:rPr>
              <a:t>Obtain identifying evidence from all prospective customers and any other person claiming to be acting on behalf of the customer;</a:t>
            </a:r>
          </a:p>
          <a:p>
            <a:pPr eaLnBrk="1" hangingPunct="1">
              <a:buFont typeface="Courier New" panose="02070309020205020404" pitchFamily="49" charset="0"/>
              <a:buChar char="o"/>
            </a:pPr>
            <a:r>
              <a:rPr lang="en-US" altLang="en-US" sz="1800" dirty="0">
                <a:solidFill>
                  <a:schemeClr val="tx1"/>
                </a:solidFill>
              </a:rPr>
              <a:t>Verify the customer’s true particulars of identity, using a document from a reputable source which bears a photograph;</a:t>
            </a:r>
          </a:p>
          <a:p>
            <a:pPr>
              <a:buFontTx/>
              <a:buNone/>
            </a:pPr>
            <a:endParaRPr lang="en-ZA" altLang="en-US" dirty="0" smtClean="0">
              <a:solidFill>
                <a:srgbClr val="002060"/>
              </a:solidFill>
            </a:endParaRPr>
          </a:p>
        </p:txBody>
      </p:sp>
      <p:sp>
        <p:nvSpPr>
          <p:cNvPr id="6" name="Rectangle 5"/>
          <p:cNvSpPr/>
          <p:nvPr/>
        </p:nvSpPr>
        <p:spPr>
          <a:xfrm>
            <a:off x="2065020" y="3687763"/>
            <a:ext cx="3124200" cy="2554288"/>
          </a:xfrm>
          <a:prstGeom prst="rect">
            <a:avLst/>
          </a:prstGeom>
        </p:spPr>
        <p:txBody>
          <a:bodyPr>
            <a:spAutoFit/>
          </a:bodyPr>
          <a:lstStyle/>
          <a:p>
            <a:pPr fontAlgn="base">
              <a:spcBef>
                <a:spcPct val="0"/>
              </a:spcBef>
              <a:spcAft>
                <a:spcPct val="0"/>
              </a:spcAft>
              <a:buFont typeface="Wingdings" pitchFamily="2" charset="2"/>
              <a:buChar char="Ø"/>
              <a:defRPr/>
            </a:pPr>
            <a:r>
              <a:rPr lang="en-US" sz="2000" b="1" dirty="0">
                <a:cs typeface="Arial" panose="020B0604020202020204" pitchFamily="34" charset="0"/>
              </a:rPr>
              <a:t>Name(s) and surname</a:t>
            </a:r>
          </a:p>
          <a:p>
            <a:pPr fontAlgn="base">
              <a:spcBef>
                <a:spcPct val="0"/>
              </a:spcBef>
              <a:spcAft>
                <a:spcPct val="0"/>
              </a:spcAft>
              <a:buFont typeface="Wingdings" pitchFamily="2" charset="2"/>
              <a:buChar char="Ø"/>
              <a:defRPr/>
            </a:pPr>
            <a:r>
              <a:rPr lang="en-US" sz="2000" b="1" dirty="0">
                <a:cs typeface="Arial" panose="020B0604020202020204" pitchFamily="34" charset="0"/>
              </a:rPr>
              <a:t>Gender </a:t>
            </a:r>
          </a:p>
          <a:p>
            <a:pPr fontAlgn="base">
              <a:spcBef>
                <a:spcPct val="0"/>
              </a:spcBef>
              <a:spcAft>
                <a:spcPct val="0"/>
              </a:spcAft>
              <a:buFont typeface="Wingdings" pitchFamily="2" charset="2"/>
              <a:buChar char="Ø"/>
              <a:defRPr/>
            </a:pPr>
            <a:r>
              <a:rPr lang="en-US" sz="2000" b="1" dirty="0">
                <a:cs typeface="Arial" panose="020B0604020202020204" pitchFamily="34" charset="0"/>
              </a:rPr>
              <a:t>Residential address</a:t>
            </a:r>
          </a:p>
          <a:p>
            <a:pPr fontAlgn="base">
              <a:spcBef>
                <a:spcPct val="0"/>
              </a:spcBef>
              <a:spcAft>
                <a:spcPct val="0"/>
              </a:spcAft>
              <a:buFont typeface="Wingdings" pitchFamily="2" charset="2"/>
              <a:buChar char="Ø"/>
              <a:defRPr/>
            </a:pPr>
            <a:r>
              <a:rPr lang="en-US" sz="2000" b="1" dirty="0">
                <a:cs typeface="Arial" panose="020B0604020202020204" pitchFamily="34" charset="0"/>
              </a:rPr>
              <a:t>Citizenship</a:t>
            </a:r>
          </a:p>
          <a:p>
            <a:pPr fontAlgn="base">
              <a:spcBef>
                <a:spcPct val="0"/>
              </a:spcBef>
              <a:spcAft>
                <a:spcPct val="0"/>
              </a:spcAft>
              <a:buFont typeface="Wingdings" pitchFamily="2" charset="2"/>
              <a:buChar char="Ø"/>
              <a:defRPr/>
            </a:pPr>
            <a:r>
              <a:rPr lang="en-US" sz="2000" b="1" dirty="0">
                <a:cs typeface="Arial" panose="020B0604020202020204" pitchFamily="34" charset="0"/>
              </a:rPr>
              <a:t>Copy of passport</a:t>
            </a:r>
          </a:p>
          <a:p>
            <a:pPr fontAlgn="base">
              <a:spcBef>
                <a:spcPct val="0"/>
              </a:spcBef>
              <a:spcAft>
                <a:spcPct val="0"/>
              </a:spcAft>
              <a:buFont typeface="Wingdings" pitchFamily="2" charset="2"/>
              <a:buChar char="Ø"/>
              <a:defRPr/>
            </a:pPr>
            <a:r>
              <a:rPr lang="en-US" sz="2000" b="1" dirty="0">
                <a:cs typeface="Arial" panose="020B0604020202020204" pitchFamily="34" charset="0"/>
              </a:rPr>
              <a:t>Telephone number</a:t>
            </a:r>
          </a:p>
          <a:p>
            <a:pPr fontAlgn="base">
              <a:spcBef>
                <a:spcPct val="0"/>
              </a:spcBef>
              <a:spcAft>
                <a:spcPct val="0"/>
              </a:spcAft>
              <a:buFont typeface="Wingdings" pitchFamily="2" charset="2"/>
              <a:buChar char="Ø"/>
              <a:defRPr/>
            </a:pPr>
            <a:r>
              <a:rPr lang="en-US" sz="2000" b="1" dirty="0">
                <a:cs typeface="Arial" panose="020B0604020202020204" pitchFamily="34" charset="0"/>
              </a:rPr>
              <a:t>Place of work</a:t>
            </a:r>
          </a:p>
          <a:p>
            <a:pPr fontAlgn="base">
              <a:spcBef>
                <a:spcPct val="0"/>
              </a:spcBef>
              <a:spcAft>
                <a:spcPct val="0"/>
              </a:spcAft>
              <a:buFont typeface="Wingdings" pitchFamily="2" charset="2"/>
              <a:buChar char="Ø"/>
              <a:defRPr/>
            </a:pPr>
            <a:r>
              <a:rPr lang="en-US" sz="2000" b="1" dirty="0">
                <a:cs typeface="Arial" panose="020B0604020202020204" pitchFamily="34" charset="0"/>
              </a:rPr>
              <a:t>Occupation </a:t>
            </a:r>
          </a:p>
        </p:txBody>
      </p:sp>
      <p:sp>
        <p:nvSpPr>
          <p:cNvPr id="8" name="Rectangle 7"/>
          <p:cNvSpPr/>
          <p:nvPr/>
        </p:nvSpPr>
        <p:spPr>
          <a:xfrm>
            <a:off x="5791200" y="3687763"/>
            <a:ext cx="4572000" cy="2862262"/>
          </a:xfrm>
          <a:prstGeom prst="rect">
            <a:avLst/>
          </a:prstGeom>
        </p:spPr>
        <p:txBody>
          <a:bodyPr>
            <a:spAutoFit/>
          </a:bodyPr>
          <a:lstStyle/>
          <a:p>
            <a:pPr fontAlgn="base">
              <a:spcBef>
                <a:spcPct val="0"/>
              </a:spcBef>
              <a:spcAft>
                <a:spcPct val="0"/>
              </a:spcAft>
              <a:buFont typeface="Wingdings" pitchFamily="2" charset="2"/>
              <a:buChar char="Ø"/>
              <a:defRPr/>
            </a:pPr>
            <a:r>
              <a:rPr lang="en-US" sz="2000" b="1" dirty="0">
                <a:cs typeface="Arial" panose="020B0604020202020204" pitchFamily="34" charset="0"/>
              </a:rPr>
              <a:t>Name </a:t>
            </a:r>
          </a:p>
          <a:p>
            <a:pPr fontAlgn="base">
              <a:spcBef>
                <a:spcPct val="0"/>
              </a:spcBef>
              <a:spcAft>
                <a:spcPct val="0"/>
              </a:spcAft>
              <a:buFont typeface="Wingdings" pitchFamily="2" charset="2"/>
              <a:buChar char="Ø"/>
              <a:defRPr/>
            </a:pPr>
            <a:r>
              <a:rPr lang="en-US" sz="2000" b="1" dirty="0">
                <a:cs typeface="Arial" panose="020B0604020202020204" pitchFamily="34" charset="0"/>
              </a:rPr>
              <a:t>Legal status of entity</a:t>
            </a:r>
          </a:p>
          <a:p>
            <a:pPr fontAlgn="base">
              <a:spcBef>
                <a:spcPct val="0"/>
              </a:spcBef>
              <a:spcAft>
                <a:spcPct val="0"/>
              </a:spcAft>
              <a:buFont typeface="Wingdings" pitchFamily="2" charset="2"/>
              <a:buChar char="Ø"/>
              <a:defRPr/>
            </a:pPr>
            <a:r>
              <a:rPr lang="en-US" sz="2000" b="1" dirty="0">
                <a:cs typeface="Arial" panose="020B0604020202020204" pitchFamily="34" charset="0"/>
              </a:rPr>
              <a:t>Registration or licensing #</a:t>
            </a:r>
          </a:p>
          <a:p>
            <a:pPr fontAlgn="base">
              <a:spcBef>
                <a:spcPct val="0"/>
              </a:spcBef>
              <a:spcAft>
                <a:spcPct val="0"/>
              </a:spcAft>
              <a:buFont typeface="Wingdings" pitchFamily="2" charset="2"/>
              <a:buChar char="Ø"/>
              <a:defRPr/>
            </a:pPr>
            <a:r>
              <a:rPr lang="en-US" sz="2000" b="1" dirty="0">
                <a:cs typeface="Arial" panose="020B0604020202020204" pitchFamily="34" charset="0"/>
              </a:rPr>
              <a:t>Place of incorporation</a:t>
            </a:r>
          </a:p>
          <a:p>
            <a:pPr fontAlgn="base">
              <a:spcBef>
                <a:spcPct val="0"/>
              </a:spcBef>
              <a:spcAft>
                <a:spcPct val="0"/>
              </a:spcAft>
              <a:buFont typeface="Wingdings" pitchFamily="2" charset="2"/>
              <a:buChar char="Ø"/>
              <a:defRPr/>
            </a:pPr>
            <a:r>
              <a:rPr lang="en-US" sz="2000" b="1" dirty="0">
                <a:cs typeface="Arial" panose="020B0604020202020204" pitchFamily="34" charset="0"/>
              </a:rPr>
              <a:t>Registered office address</a:t>
            </a:r>
          </a:p>
          <a:p>
            <a:pPr fontAlgn="base">
              <a:spcBef>
                <a:spcPct val="0"/>
              </a:spcBef>
              <a:spcAft>
                <a:spcPct val="0"/>
              </a:spcAft>
              <a:buFont typeface="Wingdings" pitchFamily="2" charset="2"/>
              <a:buChar char="Ø"/>
              <a:defRPr/>
            </a:pPr>
            <a:r>
              <a:rPr lang="en-US" sz="2000" b="1" dirty="0">
                <a:cs typeface="Arial" panose="020B0604020202020204" pitchFamily="34" charset="0"/>
              </a:rPr>
              <a:t>Directors, secretary, and other office bearers </a:t>
            </a:r>
          </a:p>
          <a:p>
            <a:pPr fontAlgn="base">
              <a:spcBef>
                <a:spcPct val="0"/>
              </a:spcBef>
              <a:spcAft>
                <a:spcPct val="0"/>
              </a:spcAft>
              <a:buFont typeface="Wingdings" pitchFamily="2" charset="2"/>
              <a:buChar char="Ø"/>
              <a:defRPr/>
            </a:pPr>
            <a:r>
              <a:rPr lang="en-US" sz="2000" b="1" dirty="0">
                <a:cs typeface="Arial" panose="020B0604020202020204" pitchFamily="34" charset="0"/>
              </a:rPr>
              <a:t>Authorized agent </a:t>
            </a:r>
          </a:p>
          <a:p>
            <a:pPr fontAlgn="base">
              <a:spcBef>
                <a:spcPct val="0"/>
              </a:spcBef>
              <a:spcAft>
                <a:spcPct val="0"/>
              </a:spcAft>
              <a:buFont typeface="Wingdings" pitchFamily="2" charset="2"/>
              <a:buChar char="Ø"/>
              <a:defRPr/>
            </a:pPr>
            <a:r>
              <a:rPr lang="en-US" sz="2000" b="1" dirty="0">
                <a:cs typeface="Arial" panose="020B0604020202020204" pitchFamily="34" charset="0"/>
              </a:rPr>
              <a:t>Beneficiaries </a:t>
            </a:r>
          </a:p>
        </p:txBody>
      </p:sp>
      <p:sp>
        <p:nvSpPr>
          <p:cNvPr id="9" name="TextBox 8"/>
          <p:cNvSpPr txBox="1"/>
          <p:nvPr/>
        </p:nvSpPr>
        <p:spPr>
          <a:xfrm>
            <a:off x="6629400" y="3352801"/>
            <a:ext cx="2438400" cy="30777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fontAlgn="base">
              <a:spcBef>
                <a:spcPct val="0"/>
              </a:spcBef>
              <a:spcAft>
                <a:spcPct val="0"/>
              </a:spcAft>
              <a:defRPr/>
            </a:pPr>
            <a:r>
              <a:rPr lang="en-US" sz="1400" b="1" dirty="0">
                <a:solidFill>
                  <a:srgbClr val="002060"/>
                </a:solidFill>
              </a:rPr>
              <a:t>For legal persons/entities</a:t>
            </a:r>
            <a:endParaRPr lang="en-ZA" sz="1400" b="1" dirty="0">
              <a:solidFill>
                <a:srgbClr val="002060"/>
              </a:solidFill>
            </a:endParaRPr>
          </a:p>
        </p:txBody>
      </p:sp>
      <p:sp>
        <p:nvSpPr>
          <p:cNvPr id="10" name="TextBox 9"/>
          <p:cNvSpPr txBox="1"/>
          <p:nvPr/>
        </p:nvSpPr>
        <p:spPr>
          <a:xfrm>
            <a:off x="2209800" y="3276601"/>
            <a:ext cx="2438400" cy="307777"/>
          </a:xfrm>
          <a:prstGeom prst="rect">
            <a:avLst/>
          </a:prstGeom>
        </p:spPr>
        <p:style>
          <a:lnRef idx="0">
            <a:schemeClr val="accent1"/>
          </a:lnRef>
          <a:fillRef idx="3">
            <a:schemeClr val="accent1"/>
          </a:fillRef>
          <a:effectRef idx="3">
            <a:schemeClr val="accent1"/>
          </a:effectRef>
          <a:fontRef idx="minor">
            <a:schemeClr val="lt1"/>
          </a:fontRef>
        </p:style>
        <p:txBody>
          <a:bodyPr>
            <a:spAutoFit/>
          </a:bodyPr>
          <a:lstStyle/>
          <a:p>
            <a:pPr fontAlgn="base">
              <a:spcBef>
                <a:spcPct val="0"/>
              </a:spcBef>
              <a:spcAft>
                <a:spcPct val="0"/>
              </a:spcAft>
              <a:defRPr/>
            </a:pPr>
            <a:r>
              <a:rPr lang="en-US" sz="1400" b="1" dirty="0">
                <a:solidFill>
                  <a:srgbClr val="002060"/>
                </a:solidFill>
              </a:rPr>
              <a:t>For natural person</a:t>
            </a:r>
            <a:endParaRPr lang="en-ZA" sz="1400" b="1" dirty="0">
              <a:solidFill>
                <a:srgbClr val="002060"/>
              </a:solidFill>
            </a:endParaRPr>
          </a:p>
        </p:txBody>
      </p:sp>
    </p:spTree>
    <p:extLst>
      <p:ext uri="{BB962C8B-B14F-4D97-AF65-F5344CB8AC3E}">
        <p14:creationId xmlns:p14="http://schemas.microsoft.com/office/powerpoint/2010/main" val="2916656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r>
              <a:rPr lang="en-US" altLang="en-US" sz="2400">
                <a:solidFill>
                  <a:schemeClr val="bg1"/>
                </a:solidFill>
              </a:rPr>
              <a:t>Verify Customer’s Identity (KYC) contd…</a:t>
            </a:r>
            <a:endParaRPr lang="en-ZA" altLang="en-US" smtClean="0"/>
          </a:p>
        </p:txBody>
      </p:sp>
      <p:sp>
        <p:nvSpPr>
          <p:cNvPr id="3" name="Content Placeholder 2"/>
          <p:cNvSpPr>
            <a:spLocks noGrp="1"/>
          </p:cNvSpPr>
          <p:nvPr>
            <p:ph idx="1"/>
          </p:nvPr>
        </p:nvSpPr>
        <p:spPr>
          <a:xfrm>
            <a:off x="1634490" y="1371600"/>
            <a:ext cx="8804910" cy="5486400"/>
          </a:xfrm>
        </p:spPr>
        <p:txBody>
          <a:bodyPr/>
          <a:lstStyle/>
          <a:p>
            <a:pPr eaLnBrk="1" hangingPunct="1">
              <a:buFont typeface="Courier New" pitchFamily="49" charset="0"/>
              <a:buChar char="o"/>
              <a:defRPr/>
            </a:pPr>
            <a:r>
              <a:rPr lang="en-US" dirty="0" smtClean="0">
                <a:solidFill>
                  <a:schemeClr val="tx1"/>
                </a:solidFill>
                <a:latin typeface="+mj-lt"/>
              </a:rPr>
              <a:t>Establish the purpose for which the customer seeks to establish a business relationship;</a:t>
            </a:r>
          </a:p>
          <a:p>
            <a:pPr eaLnBrk="1" hangingPunct="1">
              <a:buFont typeface="Courier New" pitchFamily="49" charset="0"/>
              <a:buChar char="o"/>
              <a:defRPr/>
            </a:pPr>
            <a:r>
              <a:rPr lang="en-US" dirty="0" smtClean="0">
                <a:solidFill>
                  <a:schemeClr val="tx1"/>
                </a:solidFill>
                <a:latin typeface="+mj-lt"/>
              </a:rPr>
              <a:t>Make specific checks on the customer’s income details to ensure that they are commensurate to the customer’s identity details;</a:t>
            </a:r>
          </a:p>
          <a:p>
            <a:pPr eaLnBrk="1" hangingPunct="1">
              <a:buFont typeface="Courier New" pitchFamily="49" charset="0"/>
              <a:buChar char="o"/>
              <a:defRPr/>
            </a:pPr>
            <a:r>
              <a:rPr lang="en-US" dirty="0" smtClean="0">
                <a:solidFill>
                  <a:schemeClr val="tx1"/>
                </a:solidFill>
                <a:latin typeface="+mj-lt"/>
              </a:rPr>
              <a:t>Obtain and verify the particulars of the identity of the customer where a business relationship is conducted on a once off basis;</a:t>
            </a:r>
          </a:p>
          <a:p>
            <a:pPr algn="just" eaLnBrk="1" hangingPunct="1">
              <a:buFont typeface="Courier New" pitchFamily="49" charset="0"/>
              <a:buChar char="o"/>
              <a:defRPr/>
            </a:pPr>
            <a:r>
              <a:rPr lang="en-US" dirty="0" smtClean="0">
                <a:solidFill>
                  <a:schemeClr val="tx1"/>
                </a:solidFill>
              </a:rPr>
              <a:t>Put in place and implement procedures to identify and authenticate the customer using internet banking facilities and ensure there is sufficient communication to confirm address and personal identity of the customer;</a:t>
            </a:r>
          </a:p>
          <a:p>
            <a:pPr algn="just" eaLnBrk="1" hangingPunct="1">
              <a:buFont typeface="Courier New" pitchFamily="49" charset="0"/>
              <a:buChar char="o"/>
              <a:defRPr/>
            </a:pPr>
            <a:r>
              <a:rPr lang="en-US" dirty="0" smtClean="0">
                <a:solidFill>
                  <a:schemeClr val="tx1"/>
                </a:solidFill>
              </a:rPr>
              <a:t>Pay special attention to the particulars of identity and nature of a business transaction of a politically exposed person;</a:t>
            </a:r>
          </a:p>
          <a:p>
            <a:pPr algn="just" eaLnBrk="1" hangingPunct="1">
              <a:buFont typeface="Courier New" pitchFamily="49" charset="0"/>
              <a:buChar char="o"/>
              <a:defRPr/>
            </a:pPr>
            <a:r>
              <a:rPr lang="en-US" dirty="0" smtClean="0">
                <a:solidFill>
                  <a:schemeClr val="tx1"/>
                </a:solidFill>
              </a:rPr>
              <a:t>Obtain and verify particulars of identity of members and office bearers where transactions are conducted for clubs or societies; and</a:t>
            </a:r>
          </a:p>
          <a:p>
            <a:pPr algn="just" eaLnBrk="1" hangingPunct="1">
              <a:buFont typeface="Courier New" pitchFamily="49" charset="0"/>
              <a:buChar char="o"/>
              <a:defRPr/>
            </a:pPr>
            <a:r>
              <a:rPr lang="en-US" dirty="0" smtClean="0">
                <a:solidFill>
                  <a:schemeClr val="tx1"/>
                </a:solidFill>
              </a:rPr>
              <a:t>Obtain and verify particulars of identity of trustees, nominees, or fiduciaries and the underlying beneficiary on whose behalf a business transaction is entered into, and the purpose for which the transaction is entered into. Obtain and verify the identity of the principals. </a:t>
            </a:r>
          </a:p>
          <a:p>
            <a:pPr algn="just" eaLnBrk="1" hangingPunct="1">
              <a:buFont typeface="Courier New" pitchFamily="49" charset="0"/>
              <a:buChar char="o"/>
              <a:defRPr/>
            </a:pPr>
            <a:endParaRPr lang="en-US" dirty="0" smtClean="0">
              <a:solidFill>
                <a:schemeClr val="tx1"/>
              </a:solidFill>
            </a:endParaRPr>
          </a:p>
          <a:p>
            <a:pPr eaLnBrk="1" hangingPunct="1">
              <a:buFont typeface="Courier New" pitchFamily="49" charset="0"/>
              <a:buChar char="o"/>
              <a:defRPr/>
            </a:pPr>
            <a:endParaRPr lang="en-US" dirty="0" smtClean="0">
              <a:solidFill>
                <a:schemeClr val="tx1"/>
              </a:solidFill>
              <a:latin typeface="+mj-lt"/>
            </a:endParaRPr>
          </a:p>
          <a:p>
            <a:pPr>
              <a:defRPr/>
            </a:pPr>
            <a:endParaRPr lang="en-ZA" dirty="0">
              <a:solidFill>
                <a:schemeClr val="tx1"/>
              </a:solidFill>
              <a:latin typeface="+mj-lt"/>
            </a:endParaRPr>
          </a:p>
        </p:txBody>
      </p:sp>
      <p:sp>
        <p:nvSpPr>
          <p:cNvPr id="55300"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B979A381-9497-4D0C-817B-BD4131B94C13}" type="slidenum">
              <a:rPr lang="en-ZA" altLang="en-US" sz="1400">
                <a:solidFill>
                  <a:srgbClr val="E78A5C"/>
                </a:solidFill>
              </a:rPr>
              <a:pPr>
                <a:lnSpc>
                  <a:spcPct val="100000"/>
                </a:lnSpc>
                <a:spcBef>
                  <a:spcPct val="0"/>
                </a:spcBef>
                <a:spcAft>
                  <a:spcPct val="0"/>
                </a:spcAft>
                <a:buFontTx/>
                <a:buNone/>
              </a:pPr>
              <a:t>13</a:t>
            </a:fld>
            <a:endParaRPr lang="en-ZA" altLang="en-US" sz="1400">
              <a:solidFill>
                <a:srgbClr val="E78A5C"/>
              </a:solidFill>
            </a:endParaRPr>
          </a:p>
        </p:txBody>
      </p:sp>
    </p:spTree>
    <p:extLst>
      <p:ext uri="{BB962C8B-B14F-4D97-AF65-F5344CB8AC3E}">
        <p14:creationId xmlns:p14="http://schemas.microsoft.com/office/powerpoint/2010/main" val="30685491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p:txBody>
          <a:bodyPr/>
          <a:lstStyle/>
          <a:p>
            <a:r>
              <a:rPr lang="en-US" altLang="en-US" sz="2800">
                <a:solidFill>
                  <a:schemeClr val="bg1"/>
                </a:solidFill>
              </a:rPr>
              <a:t>2. Establish and maintain records</a:t>
            </a:r>
            <a:endParaRPr lang="en-ZA" altLang="en-US" smtClean="0">
              <a:solidFill>
                <a:schemeClr val="bg1"/>
              </a:solidFill>
            </a:endParaRPr>
          </a:p>
        </p:txBody>
      </p:sp>
      <p:sp>
        <p:nvSpPr>
          <p:cNvPr id="3" name="Content Placeholder 2"/>
          <p:cNvSpPr>
            <a:spLocks noGrp="1"/>
          </p:cNvSpPr>
          <p:nvPr>
            <p:ph idx="1"/>
          </p:nvPr>
        </p:nvSpPr>
        <p:spPr>
          <a:xfrm>
            <a:off x="1981200" y="1447800"/>
            <a:ext cx="8382000" cy="4953000"/>
          </a:xfrm>
        </p:spPr>
        <p:txBody>
          <a:bodyPr/>
          <a:lstStyle/>
          <a:p>
            <a:pPr algn="just" eaLnBrk="1" hangingPunct="1">
              <a:buFont typeface="Courier New" pitchFamily="49" charset="0"/>
              <a:buChar char="o"/>
              <a:defRPr/>
            </a:pPr>
            <a:r>
              <a:rPr lang="en-US" sz="1800" dirty="0">
                <a:solidFill>
                  <a:schemeClr val="tx1"/>
                </a:solidFill>
                <a:latin typeface="+mj-lt"/>
              </a:rPr>
              <a:t>Keep and maintain records of customers’ business transactions for a period of 5 years or more years beginning on the date a business transaction is conducted;</a:t>
            </a:r>
          </a:p>
          <a:p>
            <a:pPr algn="just" eaLnBrk="1" hangingPunct="1">
              <a:buFont typeface="Courier New" pitchFamily="49" charset="0"/>
              <a:buChar char="o"/>
              <a:defRPr/>
            </a:pPr>
            <a:r>
              <a:rPr lang="en-US" sz="1800" dirty="0">
                <a:solidFill>
                  <a:schemeClr val="tx1"/>
                </a:solidFill>
                <a:latin typeface="+mj-lt"/>
              </a:rPr>
              <a:t>Ensure that records are readily available when requested by competent authorities;</a:t>
            </a:r>
          </a:p>
          <a:p>
            <a:pPr algn="just" eaLnBrk="1" hangingPunct="1">
              <a:buFont typeface="Courier New" pitchFamily="49" charset="0"/>
              <a:buChar char="o"/>
              <a:defRPr/>
            </a:pPr>
            <a:r>
              <a:rPr lang="en-US" sz="1800" dirty="0">
                <a:solidFill>
                  <a:schemeClr val="tx1"/>
                </a:solidFill>
                <a:latin typeface="+mj-lt"/>
              </a:rPr>
              <a:t>Ensure that records of suspicions are not inappropriately disclosed to the customer or third party to avoid an offence of tipping off and prejudicing the investigation </a:t>
            </a:r>
          </a:p>
          <a:p>
            <a:pPr algn="just" eaLnBrk="1" hangingPunct="1">
              <a:buFont typeface="Courier New" pitchFamily="49" charset="0"/>
              <a:buChar char="o"/>
              <a:defRPr/>
            </a:pPr>
            <a:r>
              <a:rPr lang="en-US" sz="1800" dirty="0">
                <a:solidFill>
                  <a:schemeClr val="tx1"/>
                </a:solidFill>
                <a:latin typeface="+mj-lt"/>
              </a:rPr>
              <a:t>Ensure that documents kept are distinguishable between transactions relating to different customers in their form and content;</a:t>
            </a:r>
          </a:p>
          <a:p>
            <a:pPr algn="just" eaLnBrk="1" hangingPunct="1">
              <a:buFont typeface="Courier New" pitchFamily="49" charset="0"/>
              <a:buChar char="o"/>
              <a:defRPr/>
            </a:pPr>
            <a:r>
              <a:rPr lang="en-US" sz="1800" dirty="0">
                <a:solidFill>
                  <a:schemeClr val="tx1"/>
                </a:solidFill>
                <a:latin typeface="+mj-lt"/>
              </a:rPr>
              <a:t>No specific means of keeping records is prescribed. </a:t>
            </a:r>
            <a:r>
              <a:rPr lang="en-US" sz="1800" dirty="0">
                <a:solidFill>
                  <a:schemeClr val="tx1"/>
                </a:solidFill>
                <a:latin typeface="+mj-lt"/>
              </a:rPr>
              <a:t>Records of transactions may be kept either by paper (photocopies) or electronic (scanned or computerized) </a:t>
            </a:r>
            <a:r>
              <a:rPr lang="en-US" sz="1800" dirty="0" smtClean="0">
                <a:solidFill>
                  <a:schemeClr val="tx1"/>
                </a:solidFill>
                <a:latin typeface="+mj-lt"/>
              </a:rPr>
              <a:t>means.</a:t>
            </a:r>
            <a:endParaRPr lang="en-US" sz="1800" dirty="0">
              <a:solidFill>
                <a:schemeClr val="tx1"/>
              </a:solidFill>
              <a:latin typeface="+mj-lt"/>
            </a:endParaRPr>
          </a:p>
          <a:p>
            <a:pPr algn="just" eaLnBrk="1" hangingPunct="1">
              <a:buFont typeface="Courier New" pitchFamily="49" charset="0"/>
              <a:buChar char="o"/>
              <a:defRPr/>
            </a:pPr>
            <a:endParaRPr lang="en-US" sz="1800" dirty="0">
              <a:solidFill>
                <a:srgbClr val="002060"/>
              </a:solidFill>
              <a:latin typeface="+mj-lt"/>
            </a:endParaRPr>
          </a:p>
          <a:p>
            <a:pPr>
              <a:defRPr/>
            </a:pPr>
            <a:endParaRPr lang="en-ZA" sz="1800" dirty="0">
              <a:latin typeface="+mj-lt"/>
            </a:endParaRPr>
          </a:p>
        </p:txBody>
      </p:sp>
      <p:sp>
        <p:nvSpPr>
          <p:cNvPr id="5632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C994B6F1-62E9-4A46-9642-E0D7B9C2313C}" type="slidenum">
              <a:rPr lang="en-ZA" altLang="en-US" sz="1400">
                <a:solidFill>
                  <a:srgbClr val="E78A5C"/>
                </a:solidFill>
              </a:rPr>
              <a:pPr>
                <a:lnSpc>
                  <a:spcPct val="100000"/>
                </a:lnSpc>
                <a:spcBef>
                  <a:spcPct val="0"/>
                </a:spcBef>
                <a:spcAft>
                  <a:spcPct val="0"/>
                </a:spcAft>
                <a:buFontTx/>
                <a:buNone/>
              </a:pPr>
              <a:t>14</a:t>
            </a:fld>
            <a:endParaRPr lang="en-ZA" altLang="en-US" sz="1400">
              <a:solidFill>
                <a:srgbClr val="E78A5C"/>
              </a:solidFill>
            </a:endParaRPr>
          </a:p>
        </p:txBody>
      </p:sp>
    </p:spTree>
    <p:extLst>
      <p:ext uri="{BB962C8B-B14F-4D97-AF65-F5344CB8AC3E}">
        <p14:creationId xmlns:p14="http://schemas.microsoft.com/office/powerpoint/2010/main" val="9489068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2006600" y="325438"/>
            <a:ext cx="7289800" cy="741362"/>
          </a:xfrm>
        </p:spPr>
        <p:txBody>
          <a:bodyPr/>
          <a:lstStyle/>
          <a:p>
            <a:r>
              <a:rPr lang="en-US" altLang="en-US" sz="2800">
                <a:solidFill>
                  <a:schemeClr val="bg1"/>
                </a:solidFill>
              </a:rPr>
              <a:t>3. Report suspicious and threshold transactions</a:t>
            </a:r>
            <a:endParaRPr lang="en-ZA" altLang="en-US" smtClean="0">
              <a:solidFill>
                <a:schemeClr val="bg1"/>
              </a:solidFill>
            </a:endParaRPr>
          </a:p>
        </p:txBody>
      </p:sp>
      <p:sp>
        <p:nvSpPr>
          <p:cNvPr id="3" name="Content Placeholder 2"/>
          <p:cNvSpPr>
            <a:spLocks noGrp="1"/>
          </p:cNvSpPr>
          <p:nvPr>
            <p:ph idx="1"/>
          </p:nvPr>
        </p:nvSpPr>
        <p:spPr>
          <a:xfrm>
            <a:off x="1828800" y="1295400"/>
            <a:ext cx="8610600" cy="4876800"/>
          </a:xfrm>
        </p:spPr>
        <p:txBody>
          <a:bodyPr/>
          <a:lstStyle/>
          <a:p>
            <a:pPr algn="just" eaLnBrk="1" hangingPunct="1">
              <a:buFont typeface="Courier New" pitchFamily="49" charset="0"/>
              <a:buChar char="o"/>
              <a:defRPr/>
            </a:pPr>
            <a:r>
              <a:rPr lang="en-US" sz="1800" dirty="0">
                <a:solidFill>
                  <a:schemeClr val="tx1"/>
                </a:solidFill>
                <a:latin typeface="+mj-lt"/>
              </a:rPr>
              <a:t>Appoint compliance officers who will be responsible for receiving and vetting unusual, suspicious, or attempted suspicious reports from staff and file the reports in relation thereto;</a:t>
            </a:r>
          </a:p>
          <a:p>
            <a:pPr algn="just" eaLnBrk="1" hangingPunct="1">
              <a:buFont typeface="Courier New" pitchFamily="49" charset="0"/>
              <a:buChar char="o"/>
              <a:defRPr/>
            </a:pPr>
            <a:r>
              <a:rPr lang="en-US" sz="1800" dirty="0">
                <a:solidFill>
                  <a:schemeClr val="tx1"/>
                </a:solidFill>
                <a:latin typeface="+mj-lt"/>
              </a:rPr>
              <a:t>Report the suspicious transaction or activity to the FIU in the prescribed STR Form;</a:t>
            </a:r>
          </a:p>
          <a:p>
            <a:pPr algn="just" eaLnBrk="1" hangingPunct="1">
              <a:buFont typeface="Courier New" pitchFamily="49" charset="0"/>
              <a:buChar char="o"/>
              <a:defRPr/>
            </a:pPr>
            <a:r>
              <a:rPr lang="en-US" sz="1800" dirty="0">
                <a:solidFill>
                  <a:schemeClr val="tx1"/>
                </a:solidFill>
                <a:latin typeface="+mj-lt"/>
              </a:rPr>
              <a:t>Submit a completed STR Form to the FIU at least within a period of seven days of forming a suspicion; </a:t>
            </a:r>
          </a:p>
          <a:p>
            <a:pPr algn="just" eaLnBrk="1" hangingPunct="1">
              <a:buFont typeface="Courier New" pitchFamily="49" charset="0"/>
              <a:buChar char="o"/>
              <a:defRPr/>
            </a:pPr>
            <a:r>
              <a:rPr lang="en-US" sz="1800" dirty="0">
                <a:solidFill>
                  <a:schemeClr val="tx1"/>
                </a:solidFill>
                <a:latin typeface="+mj-lt"/>
              </a:rPr>
              <a:t>Disclose sufficient information which indicates the nature of and reason for the suspicion;</a:t>
            </a:r>
          </a:p>
          <a:p>
            <a:pPr algn="just" eaLnBrk="1" hangingPunct="1">
              <a:buFont typeface="Courier New" pitchFamily="49" charset="0"/>
              <a:buChar char="o"/>
              <a:defRPr/>
            </a:pPr>
            <a:r>
              <a:rPr lang="en-US" sz="1800" dirty="0">
                <a:solidFill>
                  <a:schemeClr val="tx1"/>
                </a:solidFill>
                <a:latin typeface="+mj-lt"/>
              </a:rPr>
              <a:t>Provide additional documentation (if available);</a:t>
            </a:r>
          </a:p>
          <a:p>
            <a:pPr>
              <a:defRPr/>
            </a:pPr>
            <a:endParaRPr lang="en-ZA" sz="1800" dirty="0">
              <a:latin typeface="+mj-lt"/>
            </a:endParaRPr>
          </a:p>
        </p:txBody>
      </p:sp>
      <p:sp>
        <p:nvSpPr>
          <p:cNvPr id="59396"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6BFBEB4A-876B-4DAB-B5D1-DFAB5163DCF5}" type="slidenum">
              <a:rPr lang="en-ZA" altLang="en-US" sz="1400">
                <a:solidFill>
                  <a:srgbClr val="E78A5C"/>
                </a:solidFill>
              </a:rPr>
              <a:pPr>
                <a:lnSpc>
                  <a:spcPct val="100000"/>
                </a:lnSpc>
                <a:spcBef>
                  <a:spcPct val="0"/>
                </a:spcBef>
                <a:spcAft>
                  <a:spcPct val="0"/>
                </a:spcAft>
                <a:buFontTx/>
                <a:buNone/>
              </a:pPr>
              <a:t>15</a:t>
            </a:fld>
            <a:endParaRPr lang="en-ZA" altLang="en-US" sz="1400" dirty="0">
              <a:solidFill>
                <a:srgbClr val="E78A5C"/>
              </a:solidFill>
            </a:endParaRPr>
          </a:p>
        </p:txBody>
      </p:sp>
    </p:spTree>
    <p:extLst>
      <p:ext uri="{BB962C8B-B14F-4D97-AF65-F5344CB8AC3E}">
        <p14:creationId xmlns:p14="http://schemas.microsoft.com/office/powerpoint/2010/main" val="39326940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2006600" y="325438"/>
            <a:ext cx="7289800" cy="741362"/>
          </a:xfrm>
        </p:spPr>
        <p:txBody>
          <a:bodyPr/>
          <a:lstStyle/>
          <a:p>
            <a:r>
              <a:rPr lang="en-US" altLang="en-US" sz="2800" dirty="0">
                <a:solidFill>
                  <a:schemeClr val="bg1"/>
                </a:solidFill>
              </a:rPr>
              <a:t>Report suspicious and threshold transactions </a:t>
            </a:r>
            <a:r>
              <a:rPr lang="en-US" altLang="en-US" sz="2800" dirty="0" err="1">
                <a:solidFill>
                  <a:schemeClr val="bg1"/>
                </a:solidFill>
              </a:rPr>
              <a:t>contd</a:t>
            </a:r>
            <a:r>
              <a:rPr lang="en-US" altLang="en-US" sz="2800" dirty="0">
                <a:solidFill>
                  <a:schemeClr val="bg1"/>
                </a:solidFill>
              </a:rPr>
              <a:t>…</a:t>
            </a:r>
            <a:endParaRPr lang="en-ZA" altLang="en-US" dirty="0" smtClean="0">
              <a:solidFill>
                <a:schemeClr val="bg1"/>
              </a:solidFill>
            </a:endParaRPr>
          </a:p>
        </p:txBody>
      </p:sp>
      <p:sp>
        <p:nvSpPr>
          <p:cNvPr id="60419" name="Content Placeholder 2"/>
          <p:cNvSpPr>
            <a:spLocks noGrp="1"/>
          </p:cNvSpPr>
          <p:nvPr>
            <p:ph idx="1"/>
          </p:nvPr>
        </p:nvSpPr>
        <p:spPr>
          <a:xfrm>
            <a:off x="1828800" y="1524000"/>
            <a:ext cx="8610600" cy="4876800"/>
          </a:xfrm>
        </p:spPr>
        <p:txBody>
          <a:bodyPr/>
          <a:lstStyle/>
          <a:p>
            <a:pPr algn="just" eaLnBrk="1" hangingPunct="1">
              <a:buFont typeface="Courier New" panose="02070309020205020404" pitchFamily="49" charset="0"/>
              <a:buChar char="o"/>
            </a:pPr>
            <a:r>
              <a:rPr lang="en-US" altLang="en-US" sz="1800" dirty="0">
                <a:solidFill>
                  <a:schemeClr val="tx1"/>
                </a:solidFill>
              </a:rPr>
              <a:t>Submit the STR after undertaking reasonable internal inquiries to determine that all available information has been taken into consideration and not as a matter of routine;</a:t>
            </a:r>
          </a:p>
          <a:p>
            <a:pPr algn="just" eaLnBrk="1" hangingPunct="1">
              <a:buFont typeface="Courier New" panose="02070309020205020404" pitchFamily="49" charset="0"/>
              <a:buChar char="o"/>
            </a:pPr>
            <a:r>
              <a:rPr lang="en-US" altLang="en-US" sz="1800" dirty="0">
                <a:solidFill>
                  <a:schemeClr val="tx1"/>
                </a:solidFill>
              </a:rPr>
              <a:t>Keep reporting lines as short as possible to ensure speed and confidentiality when reporting;</a:t>
            </a:r>
          </a:p>
          <a:p>
            <a:pPr algn="just" eaLnBrk="1" hangingPunct="1">
              <a:buFont typeface="Courier New" panose="02070309020205020404" pitchFamily="49" charset="0"/>
              <a:buChar char="o"/>
            </a:pPr>
            <a:r>
              <a:rPr lang="en-US" altLang="en-US" sz="1800" dirty="0">
                <a:solidFill>
                  <a:schemeClr val="tx1"/>
                </a:solidFill>
              </a:rPr>
              <a:t>Remove obstacles in the way of the reporting of suspicions developed by staff to the compliance officer;</a:t>
            </a:r>
          </a:p>
          <a:p>
            <a:pPr algn="just" eaLnBrk="1" hangingPunct="1">
              <a:buFont typeface="Courier New" panose="02070309020205020404" pitchFamily="49" charset="0"/>
              <a:buChar char="o"/>
            </a:pPr>
            <a:r>
              <a:rPr lang="en-US" altLang="en-US" sz="1800" dirty="0">
                <a:solidFill>
                  <a:schemeClr val="tx1"/>
                </a:solidFill>
              </a:rPr>
              <a:t>Act honestly and reasonably in making a determination whether the customer is engaged in money laundering;</a:t>
            </a:r>
          </a:p>
          <a:p>
            <a:pPr algn="just" eaLnBrk="1" hangingPunct="1">
              <a:buFont typeface="Courier New" panose="02070309020205020404" pitchFamily="49" charset="0"/>
              <a:buChar char="o"/>
            </a:pPr>
            <a:r>
              <a:rPr lang="en-US" altLang="en-US" sz="1800" dirty="0">
                <a:solidFill>
                  <a:schemeClr val="tx1"/>
                </a:solidFill>
              </a:rPr>
              <a:t>Ensure that all employees dealing with customers know that they are obliged to report suspicious transactions or activities to the compliance office</a:t>
            </a:r>
          </a:p>
          <a:p>
            <a:pPr algn="just" eaLnBrk="1" hangingPunct="1">
              <a:buFont typeface="Courier New" panose="02070309020205020404" pitchFamily="49" charset="0"/>
              <a:buChar char="o"/>
            </a:pPr>
            <a:endParaRPr lang="en-US" altLang="en-US" sz="1800" dirty="0">
              <a:solidFill>
                <a:srgbClr val="002060"/>
              </a:solidFill>
            </a:endParaRPr>
          </a:p>
          <a:p>
            <a:pPr algn="just" eaLnBrk="1" hangingPunct="1">
              <a:buFontTx/>
              <a:buNone/>
            </a:pPr>
            <a:endParaRPr lang="en-US" altLang="en-US" sz="1800" dirty="0">
              <a:solidFill>
                <a:srgbClr val="002060"/>
              </a:solidFill>
            </a:endParaRPr>
          </a:p>
          <a:p>
            <a:endParaRPr lang="en-ZA" altLang="en-US" sz="1800" dirty="0"/>
          </a:p>
        </p:txBody>
      </p:sp>
      <p:sp>
        <p:nvSpPr>
          <p:cNvPr id="60420"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29808E28-DF33-4081-8B46-A514E0C25068}" type="slidenum">
              <a:rPr lang="en-ZA" altLang="en-US" sz="1400">
                <a:solidFill>
                  <a:srgbClr val="E78A5C"/>
                </a:solidFill>
              </a:rPr>
              <a:pPr>
                <a:lnSpc>
                  <a:spcPct val="100000"/>
                </a:lnSpc>
                <a:spcBef>
                  <a:spcPct val="0"/>
                </a:spcBef>
                <a:spcAft>
                  <a:spcPct val="0"/>
                </a:spcAft>
                <a:buFontTx/>
                <a:buNone/>
              </a:pPr>
              <a:t>16</a:t>
            </a:fld>
            <a:endParaRPr lang="en-ZA" altLang="en-US" sz="1400">
              <a:solidFill>
                <a:srgbClr val="E78A5C"/>
              </a:solidFill>
            </a:endParaRPr>
          </a:p>
        </p:txBody>
      </p:sp>
    </p:spTree>
    <p:extLst>
      <p:ext uri="{BB962C8B-B14F-4D97-AF65-F5344CB8AC3E}">
        <p14:creationId xmlns:p14="http://schemas.microsoft.com/office/powerpoint/2010/main" val="22628526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4927" y="496888"/>
            <a:ext cx="9719733" cy="487362"/>
          </a:xfrm>
        </p:spPr>
        <p:txBody>
          <a:bodyPr/>
          <a:lstStyle/>
          <a:p>
            <a:r>
              <a:rPr lang="en-US" sz="2800" dirty="0" smtClean="0">
                <a:solidFill>
                  <a:schemeClr val="bg1"/>
                </a:solidFill>
              </a:rPr>
              <a:t>Threshold Reports </a:t>
            </a:r>
            <a:endParaRPr lang="en-US" sz="2800" dirty="0">
              <a:solidFill>
                <a:schemeClr val="bg1"/>
              </a:solidFill>
            </a:endParaRPr>
          </a:p>
        </p:txBody>
      </p:sp>
      <p:sp>
        <p:nvSpPr>
          <p:cNvPr id="3" name="Content Placeholder 2"/>
          <p:cNvSpPr>
            <a:spLocks noGrp="1"/>
          </p:cNvSpPr>
          <p:nvPr>
            <p:ph idx="1"/>
          </p:nvPr>
        </p:nvSpPr>
        <p:spPr/>
        <p:txBody>
          <a:bodyPr/>
          <a:lstStyle/>
          <a:p>
            <a:r>
              <a:rPr lang="en-US" dirty="0" smtClean="0"/>
              <a:t>Report every transaction that is M100 000 and above.</a:t>
            </a:r>
          </a:p>
          <a:p>
            <a:r>
              <a:rPr lang="en-US" dirty="0" smtClean="0"/>
              <a:t>Reports compiled and submitted  by Compliance Officer every last working day of the month</a:t>
            </a:r>
          </a:p>
          <a:p>
            <a:r>
              <a:rPr lang="en-US" dirty="0" smtClean="0"/>
              <a:t>Grace period of 5 business days after the due date</a:t>
            </a:r>
          </a:p>
          <a:p>
            <a:r>
              <a:rPr lang="en-US" dirty="0" smtClean="0"/>
              <a:t>Reported in a format as prescribed by the Minister through the guidelines. </a:t>
            </a:r>
          </a:p>
          <a:p>
            <a:pPr marL="0" indent="0">
              <a:buNone/>
            </a:pPr>
            <a:r>
              <a:rPr lang="en-US" dirty="0" smtClean="0"/>
              <a:t> </a:t>
            </a:r>
            <a:endParaRPr lang="en-US" dirty="0"/>
          </a:p>
        </p:txBody>
      </p:sp>
      <p:sp>
        <p:nvSpPr>
          <p:cNvPr id="4" name="Slide Number Placeholder 3"/>
          <p:cNvSpPr>
            <a:spLocks noGrp="1"/>
          </p:cNvSpPr>
          <p:nvPr>
            <p:ph type="sldNum" sz="quarter" idx="11"/>
          </p:nvPr>
        </p:nvSpPr>
        <p:spPr/>
        <p:txBody>
          <a:bodyPr/>
          <a:lstStyle/>
          <a:p>
            <a:pPr>
              <a:defRPr/>
            </a:pPr>
            <a:fld id="{DF057DB4-07DA-43B4-81A2-F4A84D4DCD16}" type="slidenum">
              <a:rPr lang="en-ZA" altLang="en-US"/>
              <a:pPr>
                <a:defRPr/>
              </a:pPr>
              <a:t>17</a:t>
            </a:fld>
            <a:endParaRPr lang="en-ZA" altLang="en-US"/>
          </a:p>
        </p:txBody>
      </p:sp>
    </p:spTree>
    <p:extLst>
      <p:ext uri="{BB962C8B-B14F-4D97-AF65-F5344CB8AC3E}">
        <p14:creationId xmlns:p14="http://schemas.microsoft.com/office/powerpoint/2010/main" val="2964720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2133600" y="304801"/>
            <a:ext cx="7848600" cy="944563"/>
          </a:xfrm>
        </p:spPr>
        <p:txBody>
          <a:bodyPr/>
          <a:lstStyle/>
          <a:p>
            <a:r>
              <a:rPr lang="en-US" altLang="en-US" smtClean="0">
                <a:solidFill>
                  <a:schemeClr val="bg1"/>
                </a:solidFill>
              </a:rPr>
              <a:t>4. Establish and maintain reporting procedures</a:t>
            </a:r>
            <a:br>
              <a:rPr lang="en-US" altLang="en-US" smtClean="0">
                <a:solidFill>
                  <a:schemeClr val="bg1"/>
                </a:solidFill>
              </a:rPr>
            </a:br>
            <a:endParaRPr lang="en-ZA" altLang="en-US" smtClean="0">
              <a:solidFill>
                <a:schemeClr val="bg1"/>
              </a:solidFill>
            </a:endParaRPr>
          </a:p>
        </p:txBody>
      </p:sp>
      <p:sp>
        <p:nvSpPr>
          <p:cNvPr id="3" name="Content Placeholder 2"/>
          <p:cNvSpPr>
            <a:spLocks noGrp="1"/>
          </p:cNvSpPr>
          <p:nvPr>
            <p:ph idx="1"/>
          </p:nvPr>
        </p:nvSpPr>
        <p:spPr>
          <a:xfrm>
            <a:off x="1828800" y="1600200"/>
            <a:ext cx="8534400" cy="4114800"/>
          </a:xfrm>
        </p:spPr>
        <p:txBody>
          <a:bodyPr/>
          <a:lstStyle/>
          <a:p>
            <a:pPr algn="just" eaLnBrk="1" hangingPunct="1">
              <a:buFont typeface="Courier New" pitchFamily="49" charset="0"/>
              <a:buChar char="o"/>
              <a:defRPr/>
            </a:pPr>
            <a:r>
              <a:rPr lang="en-US" sz="1800" dirty="0">
                <a:solidFill>
                  <a:schemeClr val="tx1"/>
                </a:solidFill>
                <a:latin typeface="+mj-lt"/>
              </a:rPr>
              <a:t>Develop procedures for the prompt validation and reporting of unusual, suspicious, or attempted transactions to the FIU;</a:t>
            </a:r>
          </a:p>
          <a:p>
            <a:pPr algn="just" eaLnBrk="1" hangingPunct="1">
              <a:buFontTx/>
              <a:buNone/>
              <a:defRPr/>
            </a:pPr>
            <a:endParaRPr lang="en-US" sz="1800" dirty="0">
              <a:solidFill>
                <a:schemeClr val="tx1"/>
              </a:solidFill>
              <a:latin typeface="+mj-lt"/>
            </a:endParaRPr>
          </a:p>
          <a:p>
            <a:pPr algn="just" eaLnBrk="1" hangingPunct="1">
              <a:buFont typeface="Courier New" pitchFamily="49" charset="0"/>
              <a:buChar char="o"/>
              <a:defRPr/>
            </a:pPr>
            <a:r>
              <a:rPr lang="en-US" sz="1800" dirty="0">
                <a:solidFill>
                  <a:schemeClr val="tx1"/>
                </a:solidFill>
                <a:latin typeface="+mj-lt"/>
              </a:rPr>
              <a:t>Make arrangements to verify compliance with policies, procedures, and controls relating to ML activities in order to satisfy supervisory authorities and the FIU that the requirements to maintain such policies, procedures, and controls have been fulfilled; and</a:t>
            </a:r>
          </a:p>
          <a:p>
            <a:pPr algn="just" eaLnBrk="1" hangingPunct="1">
              <a:buFontTx/>
              <a:buNone/>
              <a:defRPr/>
            </a:pPr>
            <a:endParaRPr lang="en-US" sz="1800" dirty="0">
              <a:solidFill>
                <a:schemeClr val="tx1"/>
              </a:solidFill>
              <a:latin typeface="+mj-lt"/>
            </a:endParaRPr>
          </a:p>
          <a:p>
            <a:pPr algn="just" eaLnBrk="1" hangingPunct="1">
              <a:buFont typeface="Courier New" pitchFamily="49" charset="0"/>
              <a:buChar char="o"/>
              <a:defRPr/>
            </a:pPr>
            <a:r>
              <a:rPr lang="en-US" sz="1800" dirty="0">
                <a:solidFill>
                  <a:schemeClr val="tx1"/>
                </a:solidFill>
                <a:latin typeface="+mj-lt"/>
              </a:rPr>
              <a:t>Afford supervisory authority and the FIU sufficient access to policy, procedures, and control documents maintained at all reasonable times when so </a:t>
            </a:r>
            <a:r>
              <a:rPr lang="en-US" sz="1800" dirty="0" smtClean="0">
                <a:solidFill>
                  <a:schemeClr val="tx1"/>
                </a:solidFill>
                <a:latin typeface="+mj-lt"/>
              </a:rPr>
              <a:t>requested.</a:t>
            </a:r>
            <a:endParaRPr lang="en-ZA" sz="1800" dirty="0">
              <a:solidFill>
                <a:schemeClr val="tx1"/>
              </a:solidFill>
              <a:latin typeface="+mj-lt"/>
            </a:endParaRPr>
          </a:p>
        </p:txBody>
      </p:sp>
      <p:sp>
        <p:nvSpPr>
          <p:cNvPr id="61444"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2D4638B0-DA5F-4318-B39B-F9CB724CF4D2}" type="slidenum">
              <a:rPr lang="en-ZA" altLang="en-US" sz="1400">
                <a:solidFill>
                  <a:srgbClr val="E78A5C"/>
                </a:solidFill>
              </a:rPr>
              <a:pPr>
                <a:lnSpc>
                  <a:spcPct val="100000"/>
                </a:lnSpc>
                <a:spcBef>
                  <a:spcPct val="0"/>
                </a:spcBef>
                <a:spcAft>
                  <a:spcPct val="0"/>
                </a:spcAft>
                <a:buFontTx/>
                <a:buNone/>
              </a:pPr>
              <a:t>18</a:t>
            </a:fld>
            <a:endParaRPr lang="en-ZA" altLang="en-US" sz="1400">
              <a:solidFill>
                <a:srgbClr val="E78A5C"/>
              </a:solidFill>
            </a:endParaRPr>
          </a:p>
        </p:txBody>
      </p:sp>
    </p:spTree>
    <p:extLst>
      <p:ext uri="{BB962C8B-B14F-4D97-AF65-F5344CB8AC3E}">
        <p14:creationId xmlns:p14="http://schemas.microsoft.com/office/powerpoint/2010/main" val="28714885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1905000" y="304801"/>
            <a:ext cx="7594600" cy="944563"/>
          </a:xfrm>
        </p:spPr>
        <p:txBody>
          <a:bodyPr/>
          <a:lstStyle/>
          <a:p>
            <a:r>
              <a:rPr lang="en-US" altLang="en-US" smtClean="0">
                <a:solidFill>
                  <a:schemeClr val="bg1"/>
                </a:solidFill>
              </a:rPr>
              <a:t>5. Further Preventive Measures</a:t>
            </a:r>
            <a:br>
              <a:rPr lang="en-US" altLang="en-US" smtClean="0">
                <a:solidFill>
                  <a:schemeClr val="bg1"/>
                </a:solidFill>
              </a:rPr>
            </a:br>
            <a:endParaRPr lang="en-ZA" altLang="en-US" smtClean="0">
              <a:solidFill>
                <a:schemeClr val="bg1"/>
              </a:solidFill>
            </a:endParaRPr>
          </a:p>
        </p:txBody>
      </p:sp>
      <p:sp>
        <p:nvSpPr>
          <p:cNvPr id="3" name="Content Placeholder 2"/>
          <p:cNvSpPr>
            <a:spLocks noGrp="1"/>
          </p:cNvSpPr>
          <p:nvPr>
            <p:ph idx="1"/>
          </p:nvPr>
        </p:nvSpPr>
        <p:spPr>
          <a:xfrm>
            <a:off x="1752600" y="1371600"/>
            <a:ext cx="8686800" cy="4800600"/>
          </a:xfrm>
        </p:spPr>
        <p:txBody>
          <a:bodyPr/>
          <a:lstStyle/>
          <a:p>
            <a:pPr algn="just" eaLnBrk="1" hangingPunct="1">
              <a:buFont typeface="Courier New" pitchFamily="49" charset="0"/>
              <a:buChar char="o"/>
              <a:defRPr/>
            </a:pPr>
            <a:r>
              <a:rPr lang="en-US" sz="1800" dirty="0">
                <a:solidFill>
                  <a:schemeClr val="tx1"/>
                </a:solidFill>
                <a:latin typeface="+mj-lt"/>
              </a:rPr>
              <a:t>Provide training on factors and new trends on money laundering techniques that may give rise to suspicions and on the procedures to be followed when the transactions is considered suspicious; </a:t>
            </a:r>
          </a:p>
          <a:p>
            <a:pPr algn="just" eaLnBrk="1" hangingPunct="1">
              <a:buFont typeface="Courier New" pitchFamily="49" charset="0"/>
              <a:buChar char="o"/>
              <a:defRPr/>
            </a:pPr>
            <a:r>
              <a:rPr lang="en-US" sz="1800" dirty="0">
                <a:solidFill>
                  <a:schemeClr val="tx1"/>
                </a:solidFill>
                <a:latin typeface="+mj-lt"/>
              </a:rPr>
              <a:t>Make employees who are in a position of establishing a business relationship aware of the need to identify the customer and verify the identity information supplied by the customer or any party acting on behalf of the customer. </a:t>
            </a:r>
          </a:p>
          <a:p>
            <a:pPr algn="just" eaLnBrk="1" hangingPunct="1">
              <a:buFont typeface="Courier New" pitchFamily="49" charset="0"/>
              <a:buChar char="o"/>
              <a:defRPr/>
            </a:pPr>
            <a:r>
              <a:rPr lang="en-US" sz="1800" dirty="0">
                <a:solidFill>
                  <a:schemeClr val="tx1"/>
                </a:solidFill>
                <a:latin typeface="+mj-lt"/>
              </a:rPr>
              <a:t>Provide training covering all aspects of money laundering control procedures to those with the responsibility for supervising or managing employees, as well as audit and compliance officers responsible for the review of procedures to deal with faults or weaknesses in systems; and</a:t>
            </a:r>
          </a:p>
          <a:p>
            <a:pPr algn="just" eaLnBrk="1" hangingPunct="1">
              <a:buFont typeface="Courier New" pitchFamily="49" charset="0"/>
              <a:buChar char="o"/>
              <a:defRPr/>
            </a:pPr>
            <a:r>
              <a:rPr lang="en-US" sz="1800" dirty="0">
                <a:solidFill>
                  <a:schemeClr val="tx1"/>
                </a:solidFill>
                <a:latin typeface="+mj-lt"/>
              </a:rPr>
              <a:t>Ensure that refresher training at regular intervals is conducted to ensure that employees do not forget their responsibilities. </a:t>
            </a:r>
          </a:p>
          <a:p>
            <a:pPr>
              <a:defRPr/>
            </a:pPr>
            <a:endParaRPr lang="en-ZA" sz="1800" dirty="0">
              <a:latin typeface="+mj-lt"/>
            </a:endParaRPr>
          </a:p>
        </p:txBody>
      </p:sp>
      <p:sp>
        <p:nvSpPr>
          <p:cNvPr id="62468"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113D3150-DAA0-4223-87C0-1B4DE3BAF222}" type="slidenum">
              <a:rPr lang="en-ZA" altLang="en-US" sz="1400">
                <a:solidFill>
                  <a:srgbClr val="E78A5C"/>
                </a:solidFill>
              </a:rPr>
              <a:pPr>
                <a:lnSpc>
                  <a:spcPct val="100000"/>
                </a:lnSpc>
                <a:spcBef>
                  <a:spcPct val="0"/>
                </a:spcBef>
                <a:spcAft>
                  <a:spcPct val="0"/>
                </a:spcAft>
                <a:buFontTx/>
                <a:buNone/>
              </a:pPr>
              <a:t>19</a:t>
            </a:fld>
            <a:endParaRPr lang="en-ZA" altLang="en-US" sz="1400">
              <a:solidFill>
                <a:srgbClr val="E78A5C"/>
              </a:solidFill>
            </a:endParaRPr>
          </a:p>
        </p:txBody>
      </p:sp>
    </p:spTree>
    <p:extLst>
      <p:ext uri="{BB962C8B-B14F-4D97-AF65-F5344CB8AC3E}">
        <p14:creationId xmlns:p14="http://schemas.microsoft.com/office/powerpoint/2010/main" val="16358077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41764" y="342900"/>
            <a:ext cx="9026236" cy="1797627"/>
          </a:xfrm>
          <a:solidFill>
            <a:schemeClr val="accent1"/>
          </a:solidFill>
        </p:spPr>
        <p:txBody>
          <a:bodyPr/>
          <a:lstStyle/>
          <a:p>
            <a:r>
              <a:rPr lang="en-US" dirty="0" smtClean="0">
                <a:solidFill>
                  <a:schemeClr val="bg1"/>
                </a:solidFill>
                <a:latin typeface="AR JULIAN" panose="02000000000000000000" pitchFamily="2" charset="0"/>
              </a:rPr>
              <a:t>Agenda.</a:t>
            </a:r>
            <a:r>
              <a:rPr lang="en-US" dirty="0" smtClean="0">
                <a:latin typeface="AR JULIAN" panose="02000000000000000000" pitchFamily="2" charset="0"/>
              </a:rPr>
              <a:t> </a:t>
            </a:r>
            <a:endParaRPr lang="en-US" dirty="0">
              <a:latin typeface="AR JULIAN" panose="02000000000000000000" pitchFamily="2" charset="0"/>
            </a:endParaRPr>
          </a:p>
        </p:txBody>
      </p:sp>
      <p:sp>
        <p:nvSpPr>
          <p:cNvPr id="3" name="Subtitle 2"/>
          <p:cNvSpPr>
            <a:spLocks noGrp="1"/>
          </p:cNvSpPr>
          <p:nvPr>
            <p:ph type="subTitle" idx="1"/>
          </p:nvPr>
        </p:nvSpPr>
        <p:spPr>
          <a:xfrm>
            <a:off x="1548244" y="2722418"/>
            <a:ext cx="9119756" cy="3158837"/>
          </a:xfrm>
        </p:spPr>
        <p:txBody>
          <a:bodyPr/>
          <a:lstStyle/>
          <a:p>
            <a:pPr marL="457200" indent="-457200" algn="just">
              <a:buFont typeface="Wingdings" panose="05000000000000000000" pitchFamily="2" charset="2"/>
              <a:buChar char="q"/>
            </a:pPr>
            <a:r>
              <a:rPr lang="en-US" sz="2800" dirty="0" smtClean="0">
                <a:latin typeface="Arial" panose="020B0604020202020204" pitchFamily="34" charset="0"/>
                <a:cs typeface="Arial" panose="020B0604020202020204" pitchFamily="34" charset="0"/>
              </a:rPr>
              <a:t>Introduction </a:t>
            </a:r>
          </a:p>
          <a:p>
            <a:pPr marL="457200" indent="-457200" algn="just">
              <a:buFont typeface="Wingdings" panose="05000000000000000000" pitchFamily="2" charset="2"/>
              <a:buChar char="q"/>
            </a:pPr>
            <a:r>
              <a:rPr lang="en-US" sz="2800" dirty="0" smtClean="0">
                <a:latin typeface="Arial" panose="020B0604020202020204" pitchFamily="34" charset="0"/>
                <a:cs typeface="Arial" panose="020B0604020202020204" pitchFamily="34" charset="0"/>
              </a:rPr>
              <a:t>About the FIU</a:t>
            </a:r>
          </a:p>
          <a:p>
            <a:pPr marL="457200" indent="-457200" algn="just">
              <a:buFont typeface="Wingdings" panose="05000000000000000000" pitchFamily="2" charset="2"/>
              <a:buChar char="q"/>
            </a:pPr>
            <a:r>
              <a:rPr lang="en-US" sz="2800" dirty="0" smtClean="0">
                <a:latin typeface="Arial" panose="020B0604020202020204" pitchFamily="34" charset="0"/>
                <a:cs typeface="Arial" panose="020B0604020202020204" pitchFamily="34" charset="0"/>
              </a:rPr>
              <a:t>Money Laundering and its effects on the Economy</a:t>
            </a:r>
          </a:p>
          <a:p>
            <a:pPr marL="457200" indent="-457200" algn="just">
              <a:buFont typeface="Wingdings" panose="05000000000000000000" pitchFamily="2" charset="2"/>
              <a:buChar char="q"/>
            </a:pPr>
            <a:r>
              <a:rPr lang="en-US" sz="2800" dirty="0" smtClean="0">
                <a:latin typeface="Arial" panose="020B0604020202020204" pitchFamily="34" charset="0"/>
                <a:cs typeface="Arial" panose="020B0604020202020204" pitchFamily="34" charset="0"/>
              </a:rPr>
              <a:t>Who are Accountable Institutions?</a:t>
            </a:r>
          </a:p>
          <a:p>
            <a:pPr marL="457200" indent="-457200" algn="just">
              <a:buFont typeface="Wingdings" panose="05000000000000000000" pitchFamily="2" charset="2"/>
              <a:buChar char="q"/>
            </a:pPr>
            <a:r>
              <a:rPr lang="en-US" sz="2800" dirty="0" smtClean="0">
                <a:latin typeface="Arial" panose="020B0604020202020204" pitchFamily="34" charset="0"/>
                <a:cs typeface="Arial" panose="020B0604020202020204" pitchFamily="34" charset="0"/>
              </a:rPr>
              <a:t>Obligations of Accountable Institutions under the MLPCA</a:t>
            </a:r>
          </a:p>
          <a:p>
            <a:endParaRPr lang="en-US" dirty="0" smtClean="0"/>
          </a:p>
          <a:p>
            <a:endParaRPr lang="en-US" dirty="0" smtClean="0"/>
          </a:p>
          <a:p>
            <a:endParaRPr lang="en-US" dirty="0" smtClean="0"/>
          </a:p>
        </p:txBody>
      </p:sp>
    </p:spTree>
    <p:extLst>
      <p:ext uri="{BB962C8B-B14F-4D97-AF65-F5344CB8AC3E}">
        <p14:creationId xmlns:p14="http://schemas.microsoft.com/office/powerpoint/2010/main" val="24285176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006600" y="325438"/>
            <a:ext cx="7289800" cy="893762"/>
          </a:xfrm>
        </p:spPr>
        <p:txBody>
          <a:bodyPr/>
          <a:lstStyle/>
          <a:p>
            <a:r>
              <a:rPr lang="en-US" altLang="en-US" sz="2800">
                <a:solidFill>
                  <a:schemeClr val="bg1"/>
                </a:solidFill>
              </a:rPr>
              <a:t>6. Pay attention to complex, unusual and large transactions</a:t>
            </a:r>
            <a:endParaRPr lang="en-ZA" altLang="en-US" smtClean="0">
              <a:solidFill>
                <a:schemeClr val="bg1"/>
              </a:solidFill>
            </a:endParaRPr>
          </a:p>
        </p:txBody>
      </p:sp>
      <p:sp>
        <p:nvSpPr>
          <p:cNvPr id="3" name="Content Placeholder 2"/>
          <p:cNvSpPr>
            <a:spLocks noGrp="1"/>
          </p:cNvSpPr>
          <p:nvPr>
            <p:ph idx="1"/>
          </p:nvPr>
        </p:nvSpPr>
        <p:spPr>
          <a:xfrm>
            <a:off x="1905000" y="1600200"/>
            <a:ext cx="8534400" cy="3543300"/>
          </a:xfrm>
        </p:spPr>
        <p:txBody>
          <a:bodyPr/>
          <a:lstStyle/>
          <a:p>
            <a:pPr algn="just" eaLnBrk="1" hangingPunct="1">
              <a:buFont typeface="Courier New" pitchFamily="49" charset="0"/>
              <a:buChar char="o"/>
              <a:defRPr/>
            </a:pPr>
            <a:r>
              <a:rPr lang="en-US" sz="1800" dirty="0">
                <a:solidFill>
                  <a:schemeClr val="tx1"/>
                </a:solidFill>
                <a:latin typeface="+mj-lt"/>
              </a:rPr>
              <a:t>Have in place a transaction monitoring </a:t>
            </a:r>
            <a:r>
              <a:rPr lang="en-US" sz="1800" dirty="0" err="1">
                <a:solidFill>
                  <a:schemeClr val="tx1"/>
                </a:solidFill>
                <a:latin typeface="+mj-lt"/>
              </a:rPr>
              <a:t>programme</a:t>
            </a:r>
            <a:r>
              <a:rPr lang="en-US" sz="1800" dirty="0">
                <a:solidFill>
                  <a:schemeClr val="tx1"/>
                </a:solidFill>
                <a:latin typeface="+mj-lt"/>
              </a:rPr>
              <a:t> to detect complex, unusual large transactions and unusual patterns of transactions which have no apparent economic or lawful purpose; and</a:t>
            </a:r>
          </a:p>
          <a:p>
            <a:pPr algn="just" eaLnBrk="1" hangingPunct="1">
              <a:buFont typeface="Courier New" pitchFamily="49" charset="0"/>
              <a:buChar char="o"/>
              <a:defRPr/>
            </a:pPr>
            <a:r>
              <a:rPr lang="en-US" sz="1800" dirty="0">
                <a:solidFill>
                  <a:schemeClr val="tx1"/>
                </a:solidFill>
                <a:latin typeface="+mj-lt"/>
              </a:rPr>
              <a:t>Provide appropriate training in the processing and verification procedures and in the recognition of abnormal settlement, payment or delivery instructions to employees who process the settlement of bargains. </a:t>
            </a:r>
          </a:p>
          <a:p>
            <a:pPr>
              <a:defRPr/>
            </a:pPr>
            <a:endParaRPr lang="en-ZA" sz="1800" dirty="0">
              <a:latin typeface="+mj-lt"/>
            </a:endParaRPr>
          </a:p>
        </p:txBody>
      </p:sp>
      <p:sp>
        <p:nvSpPr>
          <p:cNvPr id="63492" name="Slide Number Placeholder 3"/>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125000"/>
              </a:lnSpc>
              <a:spcBef>
                <a:spcPct val="20000"/>
              </a:spcBef>
              <a:spcAft>
                <a:spcPct val="5000"/>
              </a:spcAft>
              <a:buChar char="•"/>
              <a:defRPr sz="1600" b="1">
                <a:solidFill>
                  <a:schemeClr val="tx2"/>
                </a:solidFill>
                <a:latin typeface="Arial" panose="020B0604020202020204" pitchFamily="34" charset="0"/>
              </a:defRPr>
            </a:lvl1pPr>
            <a:lvl2pPr marL="742950" indent="-285750">
              <a:lnSpc>
                <a:spcPct val="115000"/>
              </a:lnSpc>
              <a:spcBef>
                <a:spcPct val="25000"/>
              </a:spcBef>
              <a:spcAft>
                <a:spcPct val="10000"/>
              </a:spcAft>
              <a:buChar char="–"/>
              <a:defRPr sz="1600" b="1">
                <a:solidFill>
                  <a:schemeClr val="tx2"/>
                </a:solidFill>
                <a:latin typeface="Arial" panose="020B0604020202020204" pitchFamily="34" charset="0"/>
              </a:defRPr>
            </a:lvl2pPr>
            <a:lvl3pPr marL="1143000" indent="-228600">
              <a:spcBef>
                <a:spcPct val="20000"/>
              </a:spcBef>
              <a:buChar char="•"/>
              <a:defRPr sz="14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nSpc>
                <a:spcPct val="100000"/>
              </a:lnSpc>
              <a:spcBef>
                <a:spcPct val="0"/>
              </a:spcBef>
              <a:spcAft>
                <a:spcPct val="0"/>
              </a:spcAft>
              <a:buFontTx/>
              <a:buNone/>
            </a:pPr>
            <a:fld id="{F6A7F4E6-9C76-44E1-B797-6992032351D3}" type="slidenum">
              <a:rPr lang="en-ZA" altLang="en-US" sz="1400">
                <a:solidFill>
                  <a:srgbClr val="E78A5C"/>
                </a:solidFill>
              </a:rPr>
              <a:pPr>
                <a:lnSpc>
                  <a:spcPct val="100000"/>
                </a:lnSpc>
                <a:spcBef>
                  <a:spcPct val="0"/>
                </a:spcBef>
                <a:spcAft>
                  <a:spcPct val="0"/>
                </a:spcAft>
                <a:buFontTx/>
                <a:buNone/>
              </a:pPr>
              <a:t>20</a:t>
            </a:fld>
            <a:endParaRPr lang="en-ZA" altLang="en-US" sz="1400">
              <a:solidFill>
                <a:srgbClr val="E78A5C"/>
              </a:solidFill>
            </a:endParaRPr>
          </a:p>
        </p:txBody>
      </p:sp>
    </p:spTree>
    <p:extLst>
      <p:ext uri="{BB962C8B-B14F-4D97-AF65-F5344CB8AC3E}">
        <p14:creationId xmlns:p14="http://schemas.microsoft.com/office/powerpoint/2010/main" val="29187094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5360" y="2111375"/>
            <a:ext cx="10515600" cy="4351338"/>
          </a:xfrm>
        </p:spPr>
        <p:txBody>
          <a:bodyPr/>
          <a:lstStyle/>
          <a:p>
            <a:pPr marL="0" indent="0">
              <a:buNone/>
            </a:pPr>
            <a:r>
              <a:rPr lang="en-US" dirty="0" smtClean="0"/>
              <a:t>KE EA LEBOHA</a:t>
            </a:r>
          </a:p>
          <a:p>
            <a:pPr marL="0" indent="0">
              <a:buNone/>
            </a:pPr>
            <a:endParaRPr lang="en-US" dirty="0"/>
          </a:p>
          <a:p>
            <a:pPr marL="0" indent="0">
              <a:buNone/>
            </a:pPr>
            <a:r>
              <a:rPr lang="en-US" dirty="0" smtClean="0"/>
              <a:t>THANK YOU!!!!!!!!</a:t>
            </a:r>
            <a:endParaRPr lang="en-US" dirty="0"/>
          </a:p>
        </p:txBody>
      </p:sp>
      <p:sp>
        <p:nvSpPr>
          <p:cNvPr id="4" name="Title 3"/>
          <p:cNvSpPr>
            <a:spLocks noGrp="1"/>
          </p:cNvSpPr>
          <p:nvPr>
            <p:ph type="title"/>
          </p:nvPr>
        </p:nvSpPr>
        <p:spPr>
          <a:solidFill>
            <a:schemeClr val="accent1"/>
          </a:solidFill>
        </p:spPr>
        <p:txBody>
          <a:bodyPr>
            <a:normAutofit/>
          </a:bodyPr>
          <a:lstStyle/>
          <a:p>
            <a:r>
              <a:rPr lang="en-US" sz="4800" i="1" dirty="0" smtClean="0">
                <a:solidFill>
                  <a:schemeClr val="bg1"/>
                </a:solidFill>
              </a:rPr>
              <a:t>THE END…</a:t>
            </a:r>
            <a:endParaRPr lang="en-US" sz="4800" i="1" dirty="0">
              <a:solidFill>
                <a:schemeClr val="bg1"/>
              </a:solidFill>
            </a:endParaRPr>
          </a:p>
        </p:txBody>
      </p:sp>
    </p:spTree>
    <p:extLst>
      <p:ext uri="{BB962C8B-B14F-4D97-AF65-F5344CB8AC3E}">
        <p14:creationId xmlns:p14="http://schemas.microsoft.com/office/powerpoint/2010/main" val="690915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75000"/>
            </a:schemeClr>
          </a:solidFill>
        </p:spPr>
        <p:txBody>
          <a:bodyPr/>
          <a:lstStyle/>
          <a:p>
            <a:r>
              <a:rPr lang="en-US" dirty="0" smtClean="0">
                <a:solidFill>
                  <a:schemeClr val="bg1"/>
                </a:solidFill>
                <a:latin typeface="AR JULIAN" panose="02000000000000000000" pitchFamily="2" charset="0"/>
              </a:rPr>
              <a:t>INTRODUCTION </a:t>
            </a:r>
            <a:endParaRPr lang="en-US" dirty="0">
              <a:solidFill>
                <a:schemeClr val="bg1"/>
              </a:solidFill>
              <a:latin typeface="AR JULIAN" panose="02000000000000000000" pitchFamily="2" charset="0"/>
            </a:endParaRPr>
          </a:p>
        </p:txBody>
      </p:sp>
      <p:sp>
        <p:nvSpPr>
          <p:cNvPr id="3" name="Content Placeholder 2"/>
          <p:cNvSpPr>
            <a:spLocks noGrp="1"/>
          </p:cNvSpPr>
          <p:nvPr>
            <p:ph idx="1"/>
          </p:nvPr>
        </p:nvSpPr>
        <p:spPr>
          <a:xfrm>
            <a:off x="838200" y="1825625"/>
            <a:ext cx="10515600" cy="4772602"/>
          </a:xfrm>
        </p:spPr>
        <p:txBody>
          <a:bodyPr>
            <a:normAutofit fontScale="92500" lnSpcReduction="20000"/>
          </a:bodyPr>
          <a:lstStyle/>
          <a:p>
            <a:pPr>
              <a:buFont typeface="Wingdings" panose="05000000000000000000" pitchFamily="2" charset="2"/>
              <a:buChar char="Ø"/>
            </a:pPr>
            <a:r>
              <a:rPr lang="en-US" sz="2300" b="1" dirty="0" smtClean="0"/>
              <a:t>Money Laundering is a global concern and as such the International Community has come together in the fight against it. </a:t>
            </a:r>
            <a:endParaRPr lang="en-US" sz="2300" b="1" dirty="0"/>
          </a:p>
          <a:p>
            <a:pPr>
              <a:buFont typeface="Wingdings" panose="05000000000000000000" pitchFamily="2" charset="2"/>
              <a:buChar char="Ø"/>
            </a:pPr>
            <a:r>
              <a:rPr lang="en-US" sz="2300" b="1" dirty="0" smtClean="0"/>
              <a:t>This led to the formulation of International treaties some of which Lesotho is a party to.</a:t>
            </a:r>
          </a:p>
          <a:p>
            <a:pPr marL="0" indent="0">
              <a:buNone/>
            </a:pPr>
            <a:endParaRPr lang="en-US" sz="2300" b="1" dirty="0" smtClean="0"/>
          </a:p>
          <a:p>
            <a:pPr marL="447675" lvl="1" indent="-266700" algn="just">
              <a:spcAft>
                <a:spcPts val="600"/>
              </a:spcAft>
              <a:buFont typeface="Wingdings" pitchFamily="2" charset="2"/>
              <a:buChar char="v"/>
              <a:defRPr/>
            </a:pPr>
            <a:r>
              <a:rPr lang="en-GB" sz="2300" b="1" dirty="0"/>
              <a:t>The 1988 United Nations Convention Against Illicit Traffic in Narcotic Drugs and Psychotropic Substances (the Vienna Convention)</a:t>
            </a:r>
          </a:p>
          <a:p>
            <a:pPr marL="714375" lvl="2" indent="-266700" algn="just">
              <a:spcAft>
                <a:spcPts val="600"/>
              </a:spcAft>
              <a:buFont typeface="Courier New" pitchFamily="49" charset="0"/>
              <a:buChar char="o"/>
              <a:defRPr/>
            </a:pPr>
            <a:r>
              <a:rPr lang="en-GB" sz="2300" b="1" dirty="0"/>
              <a:t>First International Legal Instrument to embody the money laundering aspect of the strategy aimed at fighting money laundering. </a:t>
            </a:r>
            <a:endParaRPr lang="en-US" sz="2300" b="1" dirty="0"/>
          </a:p>
          <a:p>
            <a:pPr marL="447675" lvl="1" indent="-266700" algn="just">
              <a:spcAft>
                <a:spcPts val="600"/>
              </a:spcAft>
              <a:buFont typeface="Wingdings" pitchFamily="2" charset="2"/>
              <a:buChar char="v"/>
              <a:defRPr/>
            </a:pPr>
            <a:r>
              <a:rPr lang="en-GB" sz="2300" b="1" dirty="0">
                <a:latin typeface="Arial" charset="0"/>
                <a:cs typeface="Arial" charset="0"/>
              </a:rPr>
              <a:t>United Nations Convention Against Trans-national Organised Crime (2000) (Palermo Convention)</a:t>
            </a:r>
          </a:p>
          <a:p>
            <a:pPr marL="714375" lvl="2" indent="-266700" algn="just">
              <a:spcAft>
                <a:spcPts val="600"/>
              </a:spcAft>
              <a:buFont typeface="Courier New" pitchFamily="49" charset="0"/>
              <a:buChar char="o"/>
              <a:defRPr/>
            </a:pPr>
            <a:r>
              <a:rPr lang="en-GB" sz="2300" b="1" dirty="0">
                <a:latin typeface="Arial" charset="0"/>
                <a:cs typeface="Arial" charset="0"/>
              </a:rPr>
              <a:t>Widens the scope of the money laundering offence by  stating that it should not only apply to the proceeds of illicit drug trafficking but should also cover the proceeds of all serious crimes.</a:t>
            </a:r>
          </a:p>
          <a:p>
            <a:pPr marL="714375" lvl="2" indent="-266700" algn="just">
              <a:spcAft>
                <a:spcPts val="600"/>
              </a:spcAft>
              <a:buFont typeface="Courier New" pitchFamily="49" charset="0"/>
              <a:buChar char="o"/>
              <a:defRPr/>
            </a:pPr>
            <a:r>
              <a:rPr lang="en-GB" sz="2300" b="1" dirty="0">
                <a:latin typeface="Arial" charset="0"/>
                <a:cs typeface="Arial" charset="0"/>
              </a:rPr>
              <a:t>Calls for the establishment of Financial Intelligence Units/Centres and creation of a comprehensive supervision and regulation of banks and non banks financial institutions and other persons(natural and legal). </a:t>
            </a:r>
          </a:p>
          <a:p>
            <a:endParaRPr lang="en-US" dirty="0"/>
          </a:p>
        </p:txBody>
      </p:sp>
    </p:spTree>
    <p:extLst>
      <p:ext uri="{BB962C8B-B14F-4D97-AF65-F5344CB8AC3E}">
        <p14:creationId xmlns:p14="http://schemas.microsoft.com/office/powerpoint/2010/main" val="2715595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dirty="0" smtClean="0">
                <a:solidFill>
                  <a:schemeClr val="bg1"/>
                </a:solidFill>
                <a:latin typeface="AR JULIAN" panose="02000000000000000000" pitchFamily="2" charset="0"/>
              </a:rPr>
              <a:t>Introduction…</a:t>
            </a:r>
            <a:endParaRPr lang="en-US" dirty="0">
              <a:solidFill>
                <a:schemeClr val="bg1"/>
              </a:solidFill>
              <a:latin typeface="AR JULIAN" panose="02000000000000000000" pitchFamily="2" charset="0"/>
            </a:endParaRPr>
          </a:p>
        </p:txBody>
      </p:sp>
      <p:sp>
        <p:nvSpPr>
          <p:cNvPr id="3" name="Content Placeholder 2"/>
          <p:cNvSpPr>
            <a:spLocks noGrp="1"/>
          </p:cNvSpPr>
          <p:nvPr>
            <p:ph idx="1"/>
          </p:nvPr>
        </p:nvSpPr>
        <p:spPr/>
        <p:txBody>
          <a:bodyPr>
            <a:normAutofit fontScale="55000" lnSpcReduction="20000"/>
          </a:bodyPr>
          <a:lstStyle/>
          <a:p>
            <a:pPr marL="447675" lvl="1" indent="-266700" algn="just">
              <a:spcAft>
                <a:spcPts val="600"/>
              </a:spcAft>
              <a:buFont typeface="Wingdings" pitchFamily="2" charset="2"/>
              <a:buChar char="v"/>
              <a:defRPr/>
            </a:pPr>
            <a:endParaRPr lang="en-GB" sz="2200" dirty="0" smtClean="0"/>
          </a:p>
          <a:p>
            <a:pPr marL="447675" lvl="1" indent="-266700" algn="just">
              <a:spcAft>
                <a:spcPts val="600"/>
              </a:spcAft>
              <a:buFont typeface="Wingdings" pitchFamily="2" charset="2"/>
              <a:buChar char="v"/>
              <a:defRPr/>
            </a:pPr>
            <a:endParaRPr lang="en-GB" sz="2200" dirty="0"/>
          </a:p>
          <a:p>
            <a:pPr marL="447675" lvl="1" indent="-266700" algn="just">
              <a:spcAft>
                <a:spcPts val="600"/>
              </a:spcAft>
              <a:buFont typeface="Wingdings" pitchFamily="2" charset="2"/>
              <a:buChar char="v"/>
              <a:defRPr/>
            </a:pPr>
            <a:r>
              <a:rPr lang="en-GB" sz="3500" b="1" dirty="0">
                <a:latin typeface="Arial" charset="0"/>
                <a:cs typeface="Arial" charset="0"/>
              </a:rPr>
              <a:t>United Nations Convention against Corruption (Merida Convention) (2003)</a:t>
            </a:r>
          </a:p>
          <a:p>
            <a:pPr marL="714375" lvl="2" indent="-266700" algn="just">
              <a:spcAft>
                <a:spcPts val="600"/>
              </a:spcAft>
              <a:buFont typeface="Courier New" pitchFamily="49" charset="0"/>
              <a:buChar char="o"/>
              <a:defRPr/>
            </a:pPr>
            <a:r>
              <a:rPr lang="en-GB" sz="3500" b="1" dirty="0">
                <a:latin typeface="Arial" charset="0"/>
                <a:cs typeface="Arial" charset="0"/>
              </a:rPr>
              <a:t>Widens the scope of the money laundering offence by  stating that it should not only apply to the proceeds of illicit drug trafficking but should also cover the proceeds of all serious crimes.</a:t>
            </a:r>
          </a:p>
          <a:p>
            <a:pPr marL="714375" lvl="2" indent="-266700" algn="just">
              <a:spcAft>
                <a:spcPts val="600"/>
              </a:spcAft>
              <a:buFont typeface="Courier New" pitchFamily="49" charset="0"/>
              <a:buChar char="o"/>
              <a:defRPr/>
            </a:pPr>
            <a:r>
              <a:rPr lang="en-GB" sz="3500" b="1" dirty="0">
                <a:latin typeface="Arial" charset="0"/>
                <a:cs typeface="Arial" charset="0"/>
              </a:rPr>
              <a:t>Calls for the establishment of FIUs and creation of a comprehensive supervision and regulation of banks and non banks financial institutions ad other persons(natural and legal</a:t>
            </a:r>
            <a:r>
              <a:rPr lang="en-GB" sz="3500" b="1" dirty="0" smtClean="0">
                <a:latin typeface="Arial" charset="0"/>
                <a:cs typeface="Arial" charset="0"/>
              </a:rPr>
              <a:t>)</a:t>
            </a:r>
          </a:p>
          <a:p>
            <a:pPr marL="180975" lvl="1" indent="0" algn="just">
              <a:spcAft>
                <a:spcPts val="600"/>
              </a:spcAft>
              <a:buNone/>
              <a:defRPr/>
            </a:pPr>
            <a:endParaRPr lang="en-GB" sz="3500" b="1" dirty="0" smtClean="0"/>
          </a:p>
          <a:p>
            <a:pPr marL="447675" lvl="1" indent="-266700" algn="just">
              <a:spcAft>
                <a:spcPts val="600"/>
              </a:spcAft>
              <a:buFont typeface="Wingdings" pitchFamily="2" charset="2"/>
              <a:buChar char="v"/>
              <a:defRPr/>
            </a:pPr>
            <a:r>
              <a:rPr lang="en-GB" sz="3500" b="1" dirty="0" smtClean="0"/>
              <a:t>The </a:t>
            </a:r>
            <a:r>
              <a:rPr lang="en-GB" sz="3500" b="1" dirty="0"/>
              <a:t>1999 International Convention for the Suppression of the Financing of Terrorism</a:t>
            </a:r>
          </a:p>
          <a:p>
            <a:pPr marL="447675" lvl="2" indent="-266700" algn="just">
              <a:spcAft>
                <a:spcPts val="600"/>
              </a:spcAft>
              <a:buFont typeface="Wingdings" pitchFamily="2" charset="2"/>
              <a:buChar char="v"/>
              <a:defRPr/>
            </a:pPr>
            <a:r>
              <a:rPr lang="en-GB" sz="3500" b="1" dirty="0"/>
              <a:t>It requires states to take measures to protect their financial systems from being used by persons planning or engaged in terrorist activities</a:t>
            </a:r>
          </a:p>
          <a:p>
            <a:pPr marL="447675" lvl="1" indent="-266700" algn="just">
              <a:spcAft>
                <a:spcPts val="600"/>
              </a:spcAft>
              <a:buFont typeface="Wingdings" pitchFamily="2" charset="2"/>
              <a:buChar char="v"/>
              <a:defRPr/>
            </a:pPr>
            <a:r>
              <a:rPr lang="en-GB" sz="3500" b="1" dirty="0"/>
              <a:t>Convention on the Prevention and Combating of Terrorism (1999)</a:t>
            </a:r>
          </a:p>
          <a:p>
            <a:pPr marL="447675" lvl="1" indent="-266700" algn="just">
              <a:spcAft>
                <a:spcPts val="600"/>
              </a:spcAft>
              <a:buFont typeface="Wingdings" pitchFamily="2" charset="2"/>
              <a:buChar char="v"/>
              <a:defRPr/>
            </a:pPr>
            <a:r>
              <a:rPr lang="en-GB" sz="3500" b="1" dirty="0"/>
              <a:t>OAU Convention on the Prevention and Combating of Terrorism (1999)</a:t>
            </a:r>
          </a:p>
          <a:p>
            <a:endParaRPr lang="en-US" dirty="0"/>
          </a:p>
        </p:txBody>
      </p:sp>
    </p:spTree>
    <p:extLst>
      <p:ext uri="{BB962C8B-B14F-4D97-AF65-F5344CB8AC3E}">
        <p14:creationId xmlns:p14="http://schemas.microsoft.com/office/powerpoint/2010/main" val="12217662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dirty="0" smtClean="0">
                <a:solidFill>
                  <a:schemeClr val="bg1"/>
                </a:solidFill>
                <a:latin typeface="AR JULIAN" panose="02000000000000000000" pitchFamily="2" charset="0"/>
              </a:rPr>
              <a:t>Introduction… </a:t>
            </a:r>
            <a:endParaRPr lang="en-US" dirty="0">
              <a:solidFill>
                <a:schemeClr val="bg1"/>
              </a:solidFill>
              <a:latin typeface="AR JULIAN" panose="02000000000000000000" pitchFamily="2" charset="0"/>
            </a:endParaRPr>
          </a:p>
        </p:txBody>
      </p:sp>
      <p:sp>
        <p:nvSpPr>
          <p:cNvPr id="3" name="Content Placeholder 2"/>
          <p:cNvSpPr>
            <a:spLocks noGrp="1"/>
          </p:cNvSpPr>
          <p:nvPr>
            <p:ph idx="1"/>
          </p:nvPr>
        </p:nvSpPr>
        <p:spPr/>
        <p:txBody>
          <a:bodyPr>
            <a:normAutofit/>
          </a:bodyPr>
          <a:lstStyle/>
          <a:p>
            <a:pPr marL="0" indent="0">
              <a:buNone/>
            </a:pPr>
            <a:r>
              <a:rPr lang="en-GB" sz="2600" b="1" dirty="0" smtClean="0">
                <a:latin typeface="Arial" panose="020B0604020202020204" pitchFamily="34" charset="0"/>
                <a:cs typeface="Arial" panose="020B0604020202020204" pitchFamily="34" charset="0"/>
              </a:rPr>
              <a:t>Two </a:t>
            </a:r>
            <a:r>
              <a:rPr lang="en-GB" sz="2600" b="1" dirty="0">
                <a:latin typeface="Arial" panose="020B0604020202020204" pitchFamily="34" charset="0"/>
                <a:cs typeface="Arial" panose="020B0604020202020204" pitchFamily="34" charset="0"/>
              </a:rPr>
              <a:t>key institutions have been specifically established to address money laundering and terrorist </a:t>
            </a:r>
            <a:r>
              <a:rPr lang="en-GB" sz="2600" b="1" dirty="0" smtClean="0">
                <a:latin typeface="Arial" panose="020B0604020202020204" pitchFamily="34" charset="0"/>
                <a:cs typeface="Arial" panose="020B0604020202020204" pitchFamily="34" charset="0"/>
              </a:rPr>
              <a:t>financing.</a:t>
            </a:r>
          </a:p>
          <a:p>
            <a:pPr marL="0" indent="0">
              <a:buNone/>
            </a:pPr>
            <a:r>
              <a:rPr lang="en-GB" b="1" dirty="0" smtClean="0"/>
              <a:t> </a:t>
            </a:r>
            <a:endParaRPr lang="en-GB" b="1" dirty="0" smtClean="0"/>
          </a:p>
          <a:p>
            <a:pPr marL="0" indent="0">
              <a:buNone/>
            </a:pPr>
            <a:r>
              <a:rPr lang="en-GB" i="1" dirty="0" smtClean="0">
                <a:solidFill>
                  <a:schemeClr val="accent2">
                    <a:lumMod val="75000"/>
                  </a:schemeClr>
                </a:solidFill>
                <a:latin typeface="Arial" panose="020B0604020202020204" pitchFamily="34" charset="0"/>
                <a:cs typeface="Arial" panose="020B0604020202020204" pitchFamily="34" charset="0"/>
              </a:rPr>
              <a:t>The Financial Action Task Force </a:t>
            </a:r>
            <a:endParaRPr lang="en-US" sz="1600" i="1" dirty="0">
              <a:solidFill>
                <a:schemeClr val="accent2">
                  <a:lumMod val="75000"/>
                </a:schemeClr>
              </a:solidFill>
              <a:latin typeface="Arial" panose="020B0604020202020204" pitchFamily="34" charset="0"/>
              <a:cs typeface="Arial" panose="020B0604020202020204" pitchFamily="34" charset="0"/>
            </a:endParaRPr>
          </a:p>
          <a:p>
            <a:r>
              <a:rPr lang="en-US" altLang="en-US" sz="1600" dirty="0" smtClean="0">
                <a:solidFill>
                  <a:prstClr val="black"/>
                </a:solidFill>
                <a:latin typeface="Arial" panose="020B0604020202020204" pitchFamily="34" charset="0"/>
                <a:cs typeface="Arial" panose="020B0604020202020204" pitchFamily="34" charset="0"/>
              </a:rPr>
              <a:t>The </a:t>
            </a:r>
            <a:r>
              <a:rPr lang="en-US" altLang="en-US" sz="1600" dirty="0">
                <a:solidFill>
                  <a:prstClr val="black"/>
                </a:solidFill>
                <a:latin typeface="Arial" panose="020B0604020202020204" pitchFamily="34" charset="0"/>
                <a:cs typeface="Arial" panose="020B0604020202020204" pitchFamily="34" charset="0"/>
              </a:rPr>
              <a:t>Financial Action Task Force(FATF) is a UN body established to set the standards that a country needs </a:t>
            </a:r>
            <a:r>
              <a:rPr lang="en-US" altLang="en-US" sz="1600" dirty="0" smtClean="0">
                <a:solidFill>
                  <a:prstClr val="black"/>
                </a:solidFill>
                <a:latin typeface="Arial" panose="020B0604020202020204" pitchFamily="34" charset="0"/>
                <a:cs typeface="Arial" panose="020B0604020202020204" pitchFamily="34" charset="0"/>
              </a:rPr>
              <a:t>in order </a:t>
            </a:r>
            <a:r>
              <a:rPr lang="en-US" altLang="en-US" sz="1600" dirty="0" smtClean="0">
                <a:solidFill>
                  <a:prstClr val="black"/>
                </a:solidFill>
                <a:latin typeface="Arial" panose="020B0604020202020204" pitchFamily="34" charset="0"/>
                <a:cs typeface="Arial" panose="020B0604020202020204" pitchFamily="34" charset="0"/>
              </a:rPr>
              <a:t>to </a:t>
            </a:r>
            <a:r>
              <a:rPr lang="en-US" altLang="en-US" sz="1600" dirty="0" smtClean="0">
                <a:solidFill>
                  <a:prstClr val="black"/>
                </a:solidFill>
                <a:latin typeface="Arial" panose="020B0604020202020204" pitchFamily="34" charset="0"/>
                <a:cs typeface="Arial" panose="020B0604020202020204" pitchFamily="34" charset="0"/>
              </a:rPr>
              <a:t>fight Money Laundering and Terror Financing.  </a:t>
            </a:r>
            <a:endParaRPr lang="en-US" altLang="en-US" sz="1600" dirty="0">
              <a:solidFill>
                <a:prstClr val="black"/>
              </a:solidFill>
              <a:latin typeface="Arial" panose="020B0604020202020204" pitchFamily="34" charset="0"/>
              <a:cs typeface="Arial" panose="020B0604020202020204" pitchFamily="34" charset="0"/>
            </a:endParaRPr>
          </a:p>
          <a:p>
            <a:pPr fontAlgn="base">
              <a:lnSpc>
                <a:spcPct val="100000"/>
              </a:lnSpc>
              <a:spcBef>
                <a:spcPts val="600"/>
              </a:spcBef>
              <a:spcAft>
                <a:spcPct val="0"/>
              </a:spcAft>
            </a:pPr>
            <a:r>
              <a:rPr lang="en-US" altLang="en-US" sz="1600" dirty="0" smtClean="0">
                <a:solidFill>
                  <a:prstClr val="black"/>
                </a:solidFill>
                <a:latin typeface="Arial" panose="020B0604020202020204" pitchFamily="34" charset="0"/>
                <a:cs typeface="Arial" panose="020B0604020202020204" pitchFamily="34" charset="0"/>
              </a:rPr>
              <a:t>It </a:t>
            </a:r>
            <a:r>
              <a:rPr lang="en-US" altLang="en-US" sz="1600" dirty="0">
                <a:solidFill>
                  <a:prstClr val="black"/>
                </a:solidFill>
                <a:latin typeface="Arial" panose="020B0604020202020204" pitchFamily="34" charset="0"/>
                <a:cs typeface="Arial" panose="020B0604020202020204" pitchFamily="34" charset="0"/>
              </a:rPr>
              <a:t>is based in Paris, </a:t>
            </a:r>
            <a:r>
              <a:rPr lang="en-US" altLang="en-US" sz="1600" dirty="0" smtClean="0">
                <a:solidFill>
                  <a:prstClr val="black"/>
                </a:solidFill>
                <a:latin typeface="Arial" panose="020B0604020202020204" pitchFamily="34" charset="0"/>
                <a:cs typeface="Arial" panose="020B0604020202020204" pitchFamily="34" charset="0"/>
              </a:rPr>
              <a:t>France. </a:t>
            </a:r>
            <a:endParaRPr lang="en-US" altLang="en-US" sz="1600" dirty="0">
              <a:solidFill>
                <a:prstClr val="black"/>
              </a:solidFill>
              <a:latin typeface="Arial" panose="020B0604020202020204" pitchFamily="34" charset="0"/>
              <a:cs typeface="Arial" panose="020B0604020202020204" pitchFamily="34" charset="0"/>
            </a:endParaRPr>
          </a:p>
          <a:p>
            <a:pPr fontAlgn="base">
              <a:lnSpc>
                <a:spcPct val="100000"/>
              </a:lnSpc>
              <a:spcBef>
                <a:spcPts val="600"/>
              </a:spcBef>
              <a:spcAft>
                <a:spcPct val="0"/>
              </a:spcAft>
            </a:pPr>
            <a:r>
              <a:rPr lang="en-US" altLang="en-US" sz="1600" dirty="0" smtClean="0">
                <a:solidFill>
                  <a:prstClr val="black"/>
                </a:solidFill>
                <a:latin typeface="Arial" panose="020B0604020202020204" pitchFamily="34" charset="0"/>
                <a:cs typeface="Arial" panose="020B0604020202020204" pitchFamily="34" charset="0"/>
              </a:rPr>
              <a:t>To </a:t>
            </a:r>
            <a:r>
              <a:rPr lang="en-US" altLang="en-US" sz="1600" dirty="0">
                <a:solidFill>
                  <a:prstClr val="black"/>
                </a:solidFill>
                <a:latin typeface="Arial" panose="020B0604020202020204" pitchFamily="34" charset="0"/>
                <a:cs typeface="Arial" panose="020B0604020202020204" pitchFamily="34" charset="0"/>
              </a:rPr>
              <a:t>be regarded fully compliant, a country has to meet the </a:t>
            </a:r>
            <a:r>
              <a:rPr lang="en-US" altLang="en-US" sz="1600" dirty="0" smtClean="0">
                <a:solidFill>
                  <a:prstClr val="black"/>
                </a:solidFill>
                <a:latin typeface="Arial" panose="020B0604020202020204" pitchFamily="34" charset="0"/>
                <a:cs typeface="Arial" panose="020B0604020202020204" pitchFamily="34" charset="0"/>
              </a:rPr>
              <a:t>40 recommendations.</a:t>
            </a:r>
          </a:p>
          <a:p>
            <a:pPr fontAlgn="base">
              <a:lnSpc>
                <a:spcPct val="100000"/>
              </a:lnSpc>
              <a:spcBef>
                <a:spcPts val="600"/>
              </a:spcBef>
              <a:spcAft>
                <a:spcPct val="0"/>
              </a:spcAft>
            </a:pPr>
            <a:endParaRPr lang="en-US" altLang="en-US" sz="1600" dirty="0">
              <a:solidFill>
                <a:prstClr val="black"/>
              </a:solidFill>
              <a:latin typeface="Arial" panose="020B0604020202020204" pitchFamily="34" charset="0"/>
              <a:cs typeface="Arial" panose="020B0604020202020204" pitchFamily="34" charset="0"/>
            </a:endParaRPr>
          </a:p>
          <a:p>
            <a:pPr marL="0" indent="0">
              <a:buNone/>
            </a:pPr>
            <a:endParaRPr lang="en-GB" b="1" dirty="0"/>
          </a:p>
          <a:p>
            <a:pPr marL="0" indent="0">
              <a:buNone/>
            </a:pPr>
            <a:endParaRPr lang="en-GB" altLang="en-US" dirty="0" smtClean="0">
              <a:solidFill>
                <a:srgbClr val="191919"/>
              </a:solidFill>
            </a:endParaRPr>
          </a:p>
          <a:p>
            <a:endParaRPr lang="en-US" dirty="0"/>
          </a:p>
        </p:txBody>
      </p:sp>
      <p:pic>
        <p:nvPicPr>
          <p:cNvPr id="5" name="Picture 4"/>
          <p:cNvPicPr>
            <a:picLocks noChangeAspect="1"/>
          </p:cNvPicPr>
          <p:nvPr/>
        </p:nvPicPr>
        <p:blipFill>
          <a:blip r:embed="rId2"/>
          <a:stretch>
            <a:fillRect/>
          </a:stretch>
        </p:blipFill>
        <p:spPr>
          <a:xfrm>
            <a:off x="6096000" y="2626998"/>
            <a:ext cx="1632290" cy="973452"/>
          </a:xfrm>
          <a:prstGeom prst="rect">
            <a:avLst/>
          </a:prstGeom>
        </p:spPr>
      </p:pic>
    </p:spTree>
    <p:extLst>
      <p:ext uri="{BB962C8B-B14F-4D97-AF65-F5344CB8AC3E}">
        <p14:creationId xmlns:p14="http://schemas.microsoft.com/office/powerpoint/2010/main" val="1570118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dirty="0" smtClean="0">
                <a:solidFill>
                  <a:schemeClr val="bg1"/>
                </a:solidFill>
                <a:latin typeface="AR JULIAN" panose="02000000000000000000" pitchFamily="2" charset="0"/>
              </a:rPr>
              <a:t>Introduction…</a:t>
            </a:r>
            <a:endParaRPr lang="en-US" dirty="0">
              <a:solidFill>
                <a:schemeClr val="bg1"/>
              </a:solidFill>
              <a:latin typeface="AR JULIAN" panose="02000000000000000000" pitchFamily="2" charset="0"/>
            </a:endParaRPr>
          </a:p>
        </p:txBody>
      </p:sp>
      <p:sp>
        <p:nvSpPr>
          <p:cNvPr id="3" name="Content Placeholder 2"/>
          <p:cNvSpPr>
            <a:spLocks noGrp="1"/>
          </p:cNvSpPr>
          <p:nvPr>
            <p:ph idx="1"/>
          </p:nvPr>
        </p:nvSpPr>
        <p:spPr/>
        <p:txBody>
          <a:bodyPr/>
          <a:lstStyle/>
          <a:p>
            <a:pPr marL="0" lvl="0" indent="0" fontAlgn="base">
              <a:lnSpc>
                <a:spcPct val="100000"/>
              </a:lnSpc>
              <a:spcBef>
                <a:spcPts val="600"/>
              </a:spcBef>
              <a:spcAft>
                <a:spcPct val="0"/>
              </a:spcAft>
              <a:buNone/>
            </a:pPr>
            <a:endParaRPr lang="en-US" altLang="en-US" sz="1600" dirty="0" smtClean="0">
              <a:solidFill>
                <a:prstClr val="black"/>
              </a:solidFill>
              <a:latin typeface="Arial" panose="020B0604020202020204" pitchFamily="34" charset="0"/>
              <a:cs typeface="Arial" panose="020B0604020202020204" pitchFamily="34" charset="0"/>
            </a:endParaRPr>
          </a:p>
          <a:p>
            <a:pPr marL="0" lvl="0" indent="0" fontAlgn="base">
              <a:lnSpc>
                <a:spcPct val="100000"/>
              </a:lnSpc>
              <a:spcBef>
                <a:spcPts val="600"/>
              </a:spcBef>
              <a:spcAft>
                <a:spcPct val="0"/>
              </a:spcAft>
              <a:buNone/>
            </a:pPr>
            <a:endParaRPr lang="en-US" altLang="en-US" sz="1600" dirty="0">
              <a:solidFill>
                <a:prstClr val="black"/>
              </a:solidFill>
              <a:latin typeface="Arial" panose="020B0604020202020204" pitchFamily="34" charset="0"/>
              <a:cs typeface="Arial" panose="020B0604020202020204" pitchFamily="34" charset="0"/>
            </a:endParaRPr>
          </a:p>
          <a:p>
            <a:pPr marL="0" lvl="0" indent="0" fontAlgn="base">
              <a:lnSpc>
                <a:spcPct val="100000"/>
              </a:lnSpc>
              <a:spcBef>
                <a:spcPts val="600"/>
              </a:spcBef>
              <a:spcAft>
                <a:spcPct val="0"/>
              </a:spcAft>
              <a:buNone/>
            </a:pPr>
            <a:endParaRPr lang="en-US" altLang="en-US" sz="1600" dirty="0" smtClean="0">
              <a:solidFill>
                <a:prstClr val="black"/>
              </a:solidFill>
              <a:latin typeface="Arial" panose="020B0604020202020204" pitchFamily="34" charset="0"/>
              <a:cs typeface="Arial" panose="020B0604020202020204" pitchFamily="34" charset="0"/>
            </a:endParaRPr>
          </a:p>
          <a:p>
            <a:pPr marL="0" lvl="0" indent="0" fontAlgn="base">
              <a:lnSpc>
                <a:spcPct val="100000"/>
              </a:lnSpc>
              <a:spcBef>
                <a:spcPts val="600"/>
              </a:spcBef>
              <a:spcAft>
                <a:spcPct val="0"/>
              </a:spcAft>
              <a:buNone/>
            </a:pPr>
            <a:endParaRPr lang="en-US" altLang="en-US" sz="2000" dirty="0" smtClean="0">
              <a:solidFill>
                <a:prstClr val="black"/>
              </a:solidFill>
              <a:latin typeface="Arial" panose="020B0604020202020204" pitchFamily="34" charset="0"/>
              <a:cs typeface="Arial" panose="020B0604020202020204" pitchFamily="34" charset="0"/>
            </a:endParaRPr>
          </a:p>
          <a:p>
            <a:pPr marL="0" lvl="0" indent="0" fontAlgn="base">
              <a:lnSpc>
                <a:spcPct val="100000"/>
              </a:lnSpc>
              <a:spcBef>
                <a:spcPts val="600"/>
              </a:spcBef>
              <a:spcAft>
                <a:spcPct val="0"/>
              </a:spcAft>
              <a:buNone/>
            </a:pPr>
            <a:r>
              <a:rPr lang="en-US" altLang="en-US" sz="2000" dirty="0" smtClean="0">
                <a:solidFill>
                  <a:schemeClr val="accent2">
                    <a:lumMod val="75000"/>
                  </a:schemeClr>
                </a:solidFill>
                <a:latin typeface="Arial" panose="020B0604020202020204" pitchFamily="34" charset="0"/>
                <a:cs typeface="Arial" panose="020B0604020202020204" pitchFamily="34" charset="0"/>
              </a:rPr>
              <a:t>Eastern and Southern Africa Anti- Money Laundering Group (ESAAMLG)</a:t>
            </a:r>
          </a:p>
          <a:p>
            <a:pPr marL="0" lvl="0" indent="0" fontAlgn="base">
              <a:lnSpc>
                <a:spcPct val="100000"/>
              </a:lnSpc>
              <a:spcBef>
                <a:spcPts val="600"/>
              </a:spcBef>
              <a:spcAft>
                <a:spcPct val="0"/>
              </a:spcAft>
              <a:buNone/>
            </a:pPr>
            <a:endParaRPr lang="en-US" altLang="en-US" sz="2000" dirty="0" smtClean="0">
              <a:solidFill>
                <a:schemeClr val="accent2">
                  <a:lumMod val="75000"/>
                </a:schemeClr>
              </a:solidFill>
              <a:latin typeface="Arial" panose="020B0604020202020204" pitchFamily="34" charset="0"/>
              <a:cs typeface="Arial" panose="020B0604020202020204" pitchFamily="34" charset="0"/>
            </a:endParaRPr>
          </a:p>
          <a:p>
            <a:pPr fontAlgn="base">
              <a:lnSpc>
                <a:spcPct val="150000"/>
              </a:lnSpc>
              <a:spcBef>
                <a:spcPts val="600"/>
              </a:spcBef>
              <a:spcAft>
                <a:spcPct val="0"/>
              </a:spcAft>
            </a:pPr>
            <a:r>
              <a:rPr lang="en-US" altLang="en-US" sz="2000" dirty="0" smtClean="0">
                <a:solidFill>
                  <a:prstClr val="black"/>
                </a:solidFill>
                <a:latin typeface="Arial" panose="020B0604020202020204" pitchFamily="34" charset="0"/>
                <a:cs typeface="Arial" panose="020B0604020202020204" pitchFamily="34" charset="0"/>
              </a:rPr>
              <a:t>Regional </a:t>
            </a:r>
            <a:r>
              <a:rPr lang="en-US" altLang="en-US" sz="2000" dirty="0">
                <a:solidFill>
                  <a:prstClr val="black"/>
                </a:solidFill>
                <a:latin typeface="Arial" panose="020B0604020202020204" pitchFamily="34" charset="0"/>
                <a:cs typeface="Arial" panose="020B0604020202020204" pitchFamily="34" charset="0"/>
              </a:rPr>
              <a:t>body located in Dar Essalam, </a:t>
            </a:r>
            <a:r>
              <a:rPr lang="en-US" altLang="en-US" sz="2000" dirty="0" smtClean="0">
                <a:solidFill>
                  <a:prstClr val="black"/>
                </a:solidFill>
                <a:latin typeface="Arial" panose="020B0604020202020204" pitchFamily="34" charset="0"/>
                <a:cs typeface="Arial" panose="020B0604020202020204" pitchFamily="34" charset="0"/>
              </a:rPr>
              <a:t>Tanzania.</a:t>
            </a:r>
            <a:endParaRPr lang="en-US" altLang="en-US" sz="2000" dirty="0">
              <a:solidFill>
                <a:prstClr val="black"/>
              </a:solidFill>
              <a:latin typeface="Arial" panose="020B0604020202020204" pitchFamily="34" charset="0"/>
              <a:cs typeface="Arial" panose="020B0604020202020204" pitchFamily="34" charset="0"/>
            </a:endParaRPr>
          </a:p>
          <a:p>
            <a:pPr fontAlgn="base">
              <a:lnSpc>
                <a:spcPct val="150000"/>
              </a:lnSpc>
              <a:spcBef>
                <a:spcPts val="600"/>
              </a:spcBef>
              <a:spcAft>
                <a:spcPct val="0"/>
              </a:spcAft>
            </a:pPr>
            <a:r>
              <a:rPr lang="en-US" altLang="en-US" sz="2000" dirty="0">
                <a:solidFill>
                  <a:prstClr val="black"/>
                </a:solidFill>
                <a:latin typeface="Arial" panose="020B0604020202020204" pitchFamily="34" charset="0"/>
                <a:cs typeface="Arial" panose="020B0604020202020204" pitchFamily="34" charset="0"/>
              </a:rPr>
              <a:t>It is there to assist member countries to meet the </a:t>
            </a:r>
            <a:r>
              <a:rPr lang="en-US" altLang="en-US" sz="2000" dirty="0" smtClean="0">
                <a:solidFill>
                  <a:prstClr val="black"/>
                </a:solidFill>
                <a:latin typeface="Arial" panose="020B0604020202020204" pitchFamily="34" charset="0"/>
                <a:cs typeface="Arial" panose="020B0604020202020204" pitchFamily="34" charset="0"/>
              </a:rPr>
              <a:t>40 </a:t>
            </a:r>
            <a:r>
              <a:rPr lang="en-US" altLang="en-US" sz="2000" dirty="0">
                <a:solidFill>
                  <a:prstClr val="black"/>
                </a:solidFill>
                <a:latin typeface="Arial" panose="020B0604020202020204" pitchFamily="34" charset="0"/>
                <a:cs typeface="Arial" panose="020B0604020202020204" pitchFamily="34" charset="0"/>
              </a:rPr>
              <a:t>recommendations set by FATF</a:t>
            </a:r>
          </a:p>
          <a:p>
            <a:pPr fontAlgn="base">
              <a:lnSpc>
                <a:spcPct val="150000"/>
              </a:lnSpc>
              <a:spcBef>
                <a:spcPts val="600"/>
              </a:spcBef>
              <a:spcAft>
                <a:spcPct val="0"/>
              </a:spcAft>
            </a:pPr>
            <a:r>
              <a:rPr lang="en-US" altLang="en-US" sz="2000" dirty="0">
                <a:solidFill>
                  <a:prstClr val="black"/>
                </a:solidFill>
                <a:latin typeface="Arial" panose="020B0604020202020204" pitchFamily="34" charset="0"/>
                <a:cs typeface="Arial" panose="020B0604020202020204" pitchFamily="34" charset="0"/>
              </a:rPr>
              <a:t>It conducts assessments (peer reviews) which then a country uses to address problem </a:t>
            </a:r>
            <a:r>
              <a:rPr lang="en-US" altLang="en-US" sz="2000" dirty="0" smtClean="0">
                <a:solidFill>
                  <a:prstClr val="black"/>
                </a:solidFill>
                <a:latin typeface="Arial" panose="020B0604020202020204" pitchFamily="34" charset="0"/>
                <a:cs typeface="Arial" panose="020B0604020202020204" pitchFamily="34" charset="0"/>
              </a:rPr>
              <a:t>areas.</a:t>
            </a:r>
            <a:endParaRPr lang="en-US" altLang="en-US" sz="2000" dirty="0">
              <a:solidFill>
                <a:prstClr val="black"/>
              </a:solidFill>
              <a:latin typeface="Arial" panose="020B0604020202020204" pitchFamily="34" charset="0"/>
              <a:cs typeface="Arial" panose="020B0604020202020204" pitchFamily="34" charset="0"/>
            </a:endParaRPr>
          </a:p>
          <a:p>
            <a:endParaRPr lang="en-US" dirty="0"/>
          </a:p>
        </p:txBody>
      </p:sp>
      <p:pic>
        <p:nvPicPr>
          <p:cNvPr id="4" name="Picture 2" descr="http://www.esaamlg.org/images/logo.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52500" y="1926576"/>
            <a:ext cx="181292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6545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1000"/>
                                        <p:tgtEl>
                                          <p:spTgt spid="3">
                                            <p:txEl>
                                              <p:pRg st="6" end="6"/>
                                            </p:txEl>
                                          </p:spTgt>
                                        </p:tgtEl>
                                      </p:cBhvr>
                                    </p:animEffect>
                                    <p:anim calcmode="lin" valueType="num">
                                      <p:cBhvr>
                                        <p:cTn id="1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animEffect transition="in" filter="fade">
                                      <p:cBhvr>
                                        <p:cTn id="17" dur="1000"/>
                                        <p:tgtEl>
                                          <p:spTgt spid="3">
                                            <p:txEl>
                                              <p:pRg st="7" end="7"/>
                                            </p:txEl>
                                          </p:spTgt>
                                        </p:tgtEl>
                                      </p:cBhvr>
                                    </p:animEffect>
                                    <p:anim calcmode="lin" valueType="num">
                                      <p:cBhvr>
                                        <p:cTn id="1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fade">
                                      <p:cBhvr>
                                        <p:cTn id="22" dur="1000"/>
                                        <p:tgtEl>
                                          <p:spTgt spid="3">
                                            <p:txEl>
                                              <p:pRg st="8" end="8"/>
                                            </p:txEl>
                                          </p:spTgt>
                                        </p:tgtEl>
                                      </p:cBhvr>
                                    </p:animEffect>
                                    <p:anim calcmode="lin" valueType="num">
                                      <p:cBhvr>
                                        <p:cTn id="2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b="1" dirty="0" smtClean="0">
                <a:solidFill>
                  <a:schemeClr val="bg1"/>
                </a:solidFill>
                <a:latin typeface="AR JULIAN" panose="02000000000000000000" pitchFamily="2" charset="0"/>
              </a:rPr>
              <a:t>About the Financial Intelligence Unit </a:t>
            </a:r>
            <a:endParaRPr lang="en-US" b="1" dirty="0">
              <a:solidFill>
                <a:schemeClr val="bg1"/>
              </a:solidFill>
              <a:latin typeface="AR JULIAN" panose="02000000000000000000" pitchFamily="2" charset="0"/>
            </a:endParaRPr>
          </a:p>
        </p:txBody>
      </p:sp>
      <p:sp>
        <p:nvSpPr>
          <p:cNvPr id="3" name="Content Placeholder 2"/>
          <p:cNvSpPr>
            <a:spLocks noGrp="1"/>
          </p:cNvSpPr>
          <p:nvPr>
            <p:ph idx="1"/>
          </p:nvPr>
        </p:nvSpPr>
        <p:spPr>
          <a:xfrm>
            <a:off x="697230" y="1543050"/>
            <a:ext cx="10656570" cy="5234939"/>
          </a:xfrm>
        </p:spPr>
        <p:txBody>
          <a:bodyPr>
            <a:normAutofit fontScale="92500" lnSpcReduction="10000"/>
          </a:bodyPr>
          <a:lstStyle/>
          <a:p>
            <a:pPr lvl="0" fontAlgn="base">
              <a:lnSpc>
                <a:spcPct val="200000"/>
              </a:lnSpc>
              <a:spcBef>
                <a:spcPct val="0"/>
              </a:spcBef>
              <a:spcAft>
                <a:spcPct val="0"/>
              </a:spcAft>
              <a:buFont typeface="Wingdings" panose="05000000000000000000" pitchFamily="2" charset="2"/>
              <a:buChar char="Ø"/>
              <a:tabLst>
                <a:tab pos="441325" algn="l"/>
              </a:tabLst>
              <a:defRPr/>
            </a:pPr>
            <a:r>
              <a:rPr lang="en-GB" sz="2400" b="1" dirty="0">
                <a:solidFill>
                  <a:srgbClr val="002060"/>
                </a:solidFill>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Established </a:t>
            </a:r>
            <a:r>
              <a:rPr lang="en-GB" sz="2400" b="1" dirty="0" smtClean="0">
                <a:latin typeface="Arial" panose="020B0604020202020204" pitchFamily="34" charset="0"/>
                <a:cs typeface="Arial" panose="020B0604020202020204" pitchFamily="34" charset="0"/>
              </a:rPr>
              <a:t>in December </a:t>
            </a:r>
            <a:r>
              <a:rPr lang="en-GB" sz="2400" b="1" dirty="0">
                <a:latin typeface="Arial" panose="020B0604020202020204" pitchFamily="34" charset="0"/>
                <a:cs typeface="Arial" panose="020B0604020202020204" pitchFamily="34" charset="0"/>
              </a:rPr>
              <a:t>2010 pursuant to Money Laundering and Proceeds of Crime Act (MLPCA) 2008. </a:t>
            </a:r>
            <a:endParaRPr lang="en-GB" sz="2400" b="1" dirty="0" smtClean="0">
              <a:latin typeface="Arial" panose="020B0604020202020204" pitchFamily="34" charset="0"/>
              <a:cs typeface="Arial" panose="020B0604020202020204" pitchFamily="34" charset="0"/>
            </a:endParaRPr>
          </a:p>
          <a:p>
            <a:pPr lvl="0" fontAlgn="base">
              <a:lnSpc>
                <a:spcPct val="200000"/>
              </a:lnSpc>
              <a:spcBef>
                <a:spcPct val="0"/>
              </a:spcBef>
              <a:spcAft>
                <a:spcPct val="0"/>
              </a:spcAft>
              <a:buFont typeface="Wingdings" panose="05000000000000000000" pitchFamily="2" charset="2"/>
              <a:buChar char="Ø"/>
              <a:tabLst>
                <a:tab pos="441325" algn="l"/>
              </a:tabLst>
              <a:defRPr/>
            </a:pPr>
            <a:r>
              <a:rPr lang="en-GB" sz="2400" b="1" dirty="0">
                <a:latin typeface="Arial" panose="020B0604020202020204" pitchFamily="34" charset="0"/>
                <a:cs typeface="Arial" panose="020B0604020202020204" pitchFamily="34" charset="0"/>
              </a:rPr>
              <a:t>	Objective is to combat </a:t>
            </a:r>
            <a:r>
              <a:rPr lang="en-GB" sz="2400" b="1" dirty="0" smtClean="0">
                <a:latin typeface="Arial" panose="020B0604020202020204" pitchFamily="34" charset="0"/>
                <a:cs typeface="Arial" panose="020B0604020202020204" pitchFamily="34" charset="0"/>
              </a:rPr>
              <a:t>Money Laundering </a:t>
            </a:r>
            <a:r>
              <a:rPr lang="en-GB" sz="2400" b="1" dirty="0">
                <a:latin typeface="Arial" panose="020B0604020202020204" pitchFamily="34" charset="0"/>
                <a:cs typeface="Arial" panose="020B0604020202020204" pitchFamily="34" charset="0"/>
              </a:rPr>
              <a:t>&amp; </a:t>
            </a:r>
            <a:r>
              <a:rPr lang="en-GB" sz="2400" b="1" dirty="0" smtClean="0">
                <a:latin typeface="Arial" panose="020B0604020202020204" pitchFamily="34" charset="0"/>
                <a:cs typeface="Arial" panose="020B0604020202020204" pitchFamily="34" charset="0"/>
              </a:rPr>
              <a:t>Terror Financing.</a:t>
            </a:r>
            <a:endParaRPr lang="en-GB" sz="2400" b="1" dirty="0">
              <a:latin typeface="Arial" panose="020B0604020202020204" pitchFamily="34" charset="0"/>
              <a:cs typeface="Arial" panose="020B0604020202020204" pitchFamily="34" charset="0"/>
            </a:endParaRPr>
          </a:p>
          <a:p>
            <a:pPr lvl="0" fontAlgn="base">
              <a:lnSpc>
                <a:spcPct val="200000"/>
              </a:lnSpc>
              <a:spcBef>
                <a:spcPct val="0"/>
              </a:spcBef>
              <a:spcAft>
                <a:spcPct val="0"/>
              </a:spcAft>
              <a:buFont typeface="Wingdings" panose="05000000000000000000" pitchFamily="2" charset="2"/>
              <a:buChar char="Ø"/>
              <a:tabLst>
                <a:tab pos="441325" algn="l"/>
              </a:tabLst>
              <a:defRPr/>
            </a:pPr>
            <a:r>
              <a:rPr lang="en-GB" sz="2400" b="1" dirty="0" smtClean="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	Housed in the Central Bank of  Lesotho (CBL) </a:t>
            </a:r>
            <a:r>
              <a:rPr lang="en-GB" sz="2400" b="1" dirty="0" smtClean="0">
                <a:latin typeface="Arial" panose="020B0604020202020204" pitchFamily="34" charset="0"/>
                <a:cs typeface="Arial" panose="020B0604020202020204" pitchFamily="34" charset="0"/>
              </a:rPr>
              <a:t>Building. </a:t>
            </a:r>
            <a:endParaRPr lang="en-GB" sz="2400" b="1" dirty="0">
              <a:latin typeface="Arial" panose="020B0604020202020204" pitchFamily="34" charset="0"/>
              <a:cs typeface="Arial" panose="020B0604020202020204" pitchFamily="34" charset="0"/>
            </a:endParaRPr>
          </a:p>
          <a:p>
            <a:pPr lvl="0" fontAlgn="base">
              <a:lnSpc>
                <a:spcPct val="200000"/>
              </a:lnSpc>
              <a:spcBef>
                <a:spcPct val="0"/>
              </a:spcBef>
              <a:spcAft>
                <a:spcPct val="0"/>
              </a:spcAft>
              <a:buFont typeface="Wingdings" panose="05000000000000000000" pitchFamily="2" charset="2"/>
              <a:buChar char="Ø"/>
              <a:tabLst>
                <a:tab pos="441325" algn="l"/>
              </a:tabLst>
              <a:defRPr/>
            </a:pPr>
            <a:r>
              <a:rPr lang="en-GB" sz="2400" b="1" dirty="0">
                <a:latin typeface="Arial" panose="020B0604020202020204" pitchFamily="34" charset="0"/>
                <a:cs typeface="Arial" panose="020B0604020202020204" pitchFamily="34" charset="0"/>
              </a:rPr>
              <a:t>  	key institution in the fight </a:t>
            </a:r>
            <a:r>
              <a:rPr lang="en-GB" sz="2400" b="1" dirty="0" smtClean="0">
                <a:latin typeface="Arial" panose="020B0604020202020204" pitchFamily="34" charset="0"/>
                <a:cs typeface="Arial" panose="020B0604020202020204" pitchFamily="34" charset="0"/>
              </a:rPr>
              <a:t>against </a:t>
            </a:r>
            <a:r>
              <a:rPr lang="en-GB" sz="2400" b="1" dirty="0">
                <a:latin typeface="Arial" panose="020B0604020202020204" pitchFamily="34" charset="0"/>
                <a:cs typeface="Arial" panose="020B0604020202020204" pitchFamily="34" charset="0"/>
              </a:rPr>
              <a:t>money laundering and terrorist </a:t>
            </a:r>
            <a:r>
              <a:rPr lang="en-GB" sz="2400" b="1" dirty="0" smtClean="0">
                <a:latin typeface="Arial" panose="020B0604020202020204" pitchFamily="34" charset="0"/>
                <a:cs typeface="Arial" panose="020B0604020202020204" pitchFamily="34" charset="0"/>
              </a:rPr>
              <a:t>financing</a:t>
            </a:r>
            <a:r>
              <a:rPr lang="en-GB" sz="2400" b="1" dirty="0" smtClean="0">
                <a:latin typeface="Arial" panose="020B0604020202020204" pitchFamily="34" charset="0"/>
                <a:cs typeface="Arial" panose="020B0604020202020204" pitchFamily="34" charset="0"/>
              </a:rPr>
              <a:t>.</a:t>
            </a:r>
          </a:p>
          <a:p>
            <a:pPr lvl="0" fontAlgn="base">
              <a:lnSpc>
                <a:spcPct val="200000"/>
              </a:lnSpc>
              <a:spcBef>
                <a:spcPct val="0"/>
              </a:spcBef>
              <a:spcAft>
                <a:spcPct val="0"/>
              </a:spcAft>
              <a:buFont typeface="Wingdings" panose="05000000000000000000" pitchFamily="2" charset="2"/>
              <a:buChar char="Ø"/>
              <a:tabLst>
                <a:tab pos="441325" algn="l"/>
              </a:tabLst>
              <a:defRPr/>
            </a:pPr>
            <a:r>
              <a:rPr lang="en-GB" sz="2400" b="1" dirty="0">
                <a:latin typeface="Arial" panose="020B0604020202020204" pitchFamily="34" charset="0"/>
                <a:cs typeface="Arial" panose="020B0604020202020204" pitchFamily="34" charset="0"/>
              </a:rPr>
              <a:t> </a:t>
            </a:r>
            <a:r>
              <a:rPr lang="en-GB" sz="2400" b="1" dirty="0" smtClean="0">
                <a:latin typeface="Arial" panose="020B0604020202020204" pitchFamily="34" charset="0"/>
                <a:cs typeface="Arial" panose="020B0604020202020204" pitchFamily="34" charset="0"/>
              </a:rPr>
              <a:t>Serves as the National Coordinator on Anti Money Laundering and Terrorist Financing.  </a:t>
            </a:r>
          </a:p>
          <a:p>
            <a:pPr lvl="0" fontAlgn="base">
              <a:lnSpc>
                <a:spcPct val="200000"/>
              </a:lnSpc>
              <a:spcBef>
                <a:spcPct val="0"/>
              </a:spcBef>
              <a:spcAft>
                <a:spcPct val="0"/>
              </a:spcAft>
              <a:buFont typeface="Wingdings" panose="05000000000000000000" pitchFamily="2" charset="2"/>
              <a:buChar char="Ø"/>
              <a:tabLst>
                <a:tab pos="441325" algn="l"/>
              </a:tabLst>
              <a:defRPr/>
            </a:pPr>
            <a:endParaRPr lang="en-GB" sz="2400" b="1" dirty="0" smtClean="0">
              <a:solidFill>
                <a:srgbClr val="002060"/>
              </a:solidFill>
              <a:latin typeface="Arial" panose="020B0604020202020204" pitchFamily="34" charset="0"/>
              <a:cs typeface="Arial" panose="020B0604020202020204" pitchFamily="34" charset="0"/>
            </a:endParaRPr>
          </a:p>
          <a:p>
            <a:pPr lvl="0" fontAlgn="base">
              <a:lnSpc>
                <a:spcPct val="200000"/>
              </a:lnSpc>
              <a:spcBef>
                <a:spcPct val="0"/>
              </a:spcBef>
              <a:spcAft>
                <a:spcPct val="0"/>
              </a:spcAft>
              <a:buFont typeface="Wingdings" panose="05000000000000000000" pitchFamily="2" charset="2"/>
              <a:buChar char="Ø"/>
              <a:tabLst>
                <a:tab pos="441325" algn="l"/>
              </a:tabLst>
              <a:defRPr/>
            </a:pPr>
            <a:endParaRPr lang="en-GB" sz="2400" b="1" dirty="0">
              <a:solidFill>
                <a:srgbClr val="002060"/>
              </a:solidFill>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168390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dirty="0" smtClean="0">
                <a:solidFill>
                  <a:schemeClr val="bg1"/>
                </a:solidFill>
                <a:latin typeface="AR JULIAN" panose="02000000000000000000" pitchFamily="2" charset="0"/>
              </a:rPr>
              <a:t>Money laundering and its adverse effects. </a:t>
            </a:r>
            <a:endParaRPr lang="en-US" dirty="0">
              <a:solidFill>
                <a:schemeClr val="bg1"/>
              </a:solidFill>
              <a:latin typeface="AR JULIAN" panose="02000000000000000000" pitchFamily="2" charset="0"/>
            </a:endParaRPr>
          </a:p>
        </p:txBody>
      </p:sp>
      <p:pic>
        <p:nvPicPr>
          <p:cNvPr id="7" name="Content Placeholder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700" y="1879124"/>
            <a:ext cx="4716447" cy="3332956"/>
          </a:xfrm>
        </p:spPr>
      </p:pic>
      <p:sp>
        <p:nvSpPr>
          <p:cNvPr id="8" name="TextBox 7"/>
          <p:cNvSpPr txBox="1"/>
          <p:nvPr/>
        </p:nvSpPr>
        <p:spPr>
          <a:xfrm>
            <a:off x="5120641" y="2000250"/>
            <a:ext cx="6938010" cy="2585323"/>
          </a:xfrm>
          <a:prstGeom prst="rect">
            <a:avLst/>
          </a:prstGeom>
          <a:noFill/>
        </p:spPr>
        <p:txBody>
          <a:bodyPr wrap="square" rtlCol="0">
            <a:spAutoFit/>
          </a:bodyPr>
          <a:lstStyle/>
          <a:p>
            <a:pPr marL="285750" indent="-285750" algn="just">
              <a:buFont typeface="Wingdings" panose="05000000000000000000" pitchFamily="2" charset="2"/>
              <a:buChar char="Ø"/>
            </a:pPr>
            <a:r>
              <a:rPr lang="en-US" dirty="0" smtClean="0"/>
              <a:t>Acquisition, possession or use of property unlawfully obtained, or</a:t>
            </a:r>
          </a:p>
          <a:p>
            <a:pPr marL="285750" indent="-285750" algn="just">
              <a:buFont typeface="Wingdings" panose="05000000000000000000" pitchFamily="2" charset="2"/>
              <a:buChar char="Ø"/>
            </a:pPr>
            <a:r>
              <a:rPr lang="en-US" dirty="0" smtClean="0"/>
              <a:t>Conversion or of property with the aim of concealing or disguising its illicit origin.</a:t>
            </a:r>
          </a:p>
          <a:p>
            <a:pPr marL="285750" indent="-285750" algn="just">
              <a:buFont typeface="Wingdings" panose="05000000000000000000" pitchFamily="2" charset="2"/>
              <a:buChar char="Ø"/>
            </a:pPr>
            <a:r>
              <a:rPr lang="en-US" dirty="0" smtClean="0"/>
              <a:t>In order for crime to pay, a criminal must be able to enjoy fruits of their illegal activities.</a:t>
            </a:r>
          </a:p>
          <a:p>
            <a:pPr marL="285750" indent="-285750" algn="just">
              <a:buFont typeface="Wingdings" panose="05000000000000000000" pitchFamily="2" charset="2"/>
              <a:buChar char="Ø"/>
            </a:pPr>
            <a:r>
              <a:rPr lang="en-US" dirty="0" smtClean="0"/>
              <a:t>They channel their dirty money through legitimate businesses, such as Insurance Companies, Insurance Brokers, Money Lenders, etc. </a:t>
            </a:r>
          </a:p>
          <a:p>
            <a:pPr marL="285750" indent="-285750" algn="just">
              <a:buFont typeface="Wingdings" panose="05000000000000000000" pitchFamily="2" charset="2"/>
              <a:buChar char="Ø"/>
            </a:pPr>
            <a:r>
              <a:rPr lang="en-US" b="1" dirty="0" smtClean="0">
                <a:solidFill>
                  <a:srgbClr val="FF0000"/>
                </a:solidFill>
              </a:rPr>
              <a:t>Money Laundering is NOT about the cash but the Proceeds of Crime. </a:t>
            </a:r>
          </a:p>
          <a:p>
            <a:r>
              <a:rPr lang="en-US" dirty="0" smtClean="0"/>
              <a:t> </a:t>
            </a:r>
            <a:endParaRPr lang="en-US" dirty="0"/>
          </a:p>
        </p:txBody>
      </p:sp>
    </p:spTree>
    <p:extLst>
      <p:ext uri="{BB962C8B-B14F-4D97-AF65-F5344CB8AC3E}">
        <p14:creationId xmlns:p14="http://schemas.microsoft.com/office/powerpoint/2010/main" val="1431807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solidFill>
        </p:spPr>
        <p:txBody>
          <a:bodyPr/>
          <a:lstStyle/>
          <a:p>
            <a:r>
              <a:rPr lang="en-US" dirty="0" smtClean="0">
                <a:solidFill>
                  <a:schemeClr val="bg1"/>
                </a:solidFill>
                <a:latin typeface="AR JULIAN" panose="02000000000000000000" pitchFamily="2" charset="0"/>
              </a:rPr>
              <a:t>Money Laundering and its adverse effects… </a:t>
            </a:r>
            <a:endParaRPr lang="en-US" dirty="0">
              <a:solidFill>
                <a:schemeClr val="bg1"/>
              </a:solidFill>
              <a:latin typeface="AR JULIAN" panose="02000000000000000000" pitchFamily="2" charset="0"/>
            </a:endParaRPr>
          </a:p>
        </p:txBody>
      </p:sp>
      <p:sp>
        <p:nvSpPr>
          <p:cNvPr id="3" name="Content Placeholder 2"/>
          <p:cNvSpPr>
            <a:spLocks noGrp="1"/>
          </p:cNvSpPr>
          <p:nvPr>
            <p:ph idx="1"/>
          </p:nvPr>
        </p:nvSpPr>
        <p:spPr>
          <a:xfrm>
            <a:off x="838200" y="1690688"/>
            <a:ext cx="11071860" cy="5053011"/>
          </a:xfrm>
        </p:spPr>
        <p:txBody>
          <a:bodyPr>
            <a:normAutofit lnSpcReduction="10000"/>
          </a:bodyPr>
          <a:lstStyle/>
          <a:p>
            <a:pPr marL="0" indent="0">
              <a:buNone/>
            </a:pPr>
            <a:endParaRPr lang="en-US" b="1" dirty="0"/>
          </a:p>
          <a:p>
            <a:r>
              <a:rPr lang="en-US" b="1" dirty="0" smtClean="0"/>
              <a:t>Implications on the Society</a:t>
            </a:r>
          </a:p>
          <a:p>
            <a:pPr lvl="1">
              <a:buFont typeface="Wingdings" panose="05000000000000000000" pitchFamily="2" charset="2"/>
              <a:buChar char="Ø"/>
            </a:pPr>
            <a:r>
              <a:rPr lang="en-US" dirty="0" smtClean="0"/>
              <a:t>Increased Crime rate                                              </a:t>
            </a:r>
          </a:p>
          <a:p>
            <a:pPr lvl="1">
              <a:buFont typeface="Wingdings" panose="05000000000000000000" pitchFamily="2" charset="2"/>
              <a:buChar char="Ø"/>
            </a:pPr>
            <a:r>
              <a:rPr lang="en-US" dirty="0" smtClean="0"/>
              <a:t>Political Instability</a:t>
            </a:r>
          </a:p>
          <a:p>
            <a:pPr lvl="1">
              <a:buFont typeface="Wingdings" panose="05000000000000000000" pitchFamily="2" charset="2"/>
              <a:buChar char="Ø"/>
            </a:pPr>
            <a:r>
              <a:rPr lang="en-US" dirty="0" smtClean="0"/>
              <a:t>Corruption.</a:t>
            </a:r>
          </a:p>
          <a:p>
            <a:pPr lvl="0"/>
            <a:r>
              <a:rPr lang="en-US" b="1" dirty="0">
                <a:solidFill>
                  <a:prstClr val="black"/>
                </a:solidFill>
              </a:rPr>
              <a:t>Implications </a:t>
            </a:r>
            <a:r>
              <a:rPr lang="en-US" b="1" dirty="0" smtClean="0">
                <a:solidFill>
                  <a:prstClr val="black"/>
                </a:solidFill>
              </a:rPr>
              <a:t>on Lesotho</a:t>
            </a:r>
          </a:p>
          <a:p>
            <a:pPr lvl="1">
              <a:buFont typeface="Wingdings" panose="05000000000000000000" pitchFamily="2" charset="2"/>
              <a:buChar char="Ø"/>
            </a:pPr>
            <a:r>
              <a:rPr lang="en-US" dirty="0" smtClean="0">
                <a:solidFill>
                  <a:prstClr val="black"/>
                </a:solidFill>
              </a:rPr>
              <a:t>Adverse impact on foreign relations </a:t>
            </a:r>
          </a:p>
          <a:p>
            <a:pPr lvl="1">
              <a:buFont typeface="Wingdings" panose="05000000000000000000" pitchFamily="2" charset="2"/>
              <a:buChar char="Ø"/>
            </a:pPr>
            <a:r>
              <a:rPr lang="en-US" dirty="0" smtClean="0">
                <a:solidFill>
                  <a:prstClr val="black"/>
                </a:solidFill>
              </a:rPr>
              <a:t>Deterioration in relations with foreign countries</a:t>
            </a:r>
          </a:p>
          <a:p>
            <a:pPr lvl="1">
              <a:buFont typeface="Wingdings" panose="05000000000000000000" pitchFamily="2" charset="2"/>
              <a:buChar char="Ø"/>
            </a:pPr>
            <a:r>
              <a:rPr lang="en-US" dirty="0" smtClean="0">
                <a:solidFill>
                  <a:prstClr val="black"/>
                </a:solidFill>
              </a:rPr>
              <a:t>Restricted access to foreign markets </a:t>
            </a:r>
          </a:p>
          <a:p>
            <a:pPr lvl="1">
              <a:buFont typeface="Wingdings" panose="05000000000000000000" pitchFamily="2" charset="2"/>
              <a:buChar char="Ø"/>
            </a:pPr>
            <a:r>
              <a:rPr lang="en-US" dirty="0" smtClean="0">
                <a:solidFill>
                  <a:prstClr val="black"/>
                </a:solidFill>
              </a:rPr>
              <a:t>Reduced foreign private investment and restricted eligibility for foreign government assistance.</a:t>
            </a:r>
          </a:p>
          <a:p>
            <a:pPr lvl="1">
              <a:buFont typeface="Wingdings" panose="05000000000000000000" pitchFamily="2" charset="2"/>
              <a:buChar char="Ø"/>
            </a:pPr>
            <a:r>
              <a:rPr lang="en-US" dirty="0" smtClean="0">
                <a:solidFill>
                  <a:prstClr val="black"/>
                </a:solidFill>
              </a:rPr>
              <a:t>Adverse effect on the economy, as it weakens the financial Institutions, and the currency. </a:t>
            </a:r>
          </a:p>
          <a:p>
            <a:pPr lvl="0"/>
            <a:endParaRPr lang="en-US" dirty="0" smtClean="0">
              <a:solidFill>
                <a:prstClr val="black"/>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94145" y="1749426"/>
            <a:ext cx="1809750" cy="2533650"/>
          </a:xfrm>
          <a:prstGeom prst="rect">
            <a:avLst/>
          </a:prstGeom>
        </p:spPr>
      </p:pic>
    </p:spTree>
    <p:extLst>
      <p:ext uri="{BB962C8B-B14F-4D97-AF65-F5344CB8AC3E}">
        <p14:creationId xmlns:p14="http://schemas.microsoft.com/office/powerpoint/2010/main" val="4599668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8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5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6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7_Exxaro G_Coal_Matla">
  <a:themeElements>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Exxaro G_Coal_Matl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ZA" sz="1400" b="1" i="0" u="none" strike="noStrike" cap="none" normalizeH="0" baseline="0" smtClean="0">
            <a:ln>
              <a:noFill/>
            </a:ln>
            <a:solidFill>
              <a:schemeClr val="bg1"/>
            </a:solidFill>
            <a:effectLst/>
            <a:latin typeface="Arial" charset="0"/>
          </a:defRPr>
        </a:defPPr>
      </a:lstStyle>
    </a:lnDef>
  </a:objectDefaults>
  <a:extraClrSchemeLst>
    <a:extraClrScheme>
      <a:clrScheme name="Exxaro G_Coal_Matl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xxaro G_Coal_Matl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xxaro G_Coal_Matl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xxaro G_Coal_Matl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xxaro G_Coal_Matl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xxaro G_Coal_Matl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xxaro G_Coal_Matl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xxaro G_Coal_Matl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xxaro G_Coal_Matl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xxaro G_Coal_Matl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xxaro G_Coal_Matl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Exxaro G_Coal_Matla 13">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xxaro G_Coal_Matla 14">
        <a:dk1>
          <a:srgbClr val="321900"/>
        </a:dk1>
        <a:lt1>
          <a:srgbClr val="FFFFFF"/>
        </a:lt1>
        <a:dk2>
          <a:srgbClr val="3B1D01"/>
        </a:dk2>
        <a:lt2>
          <a:srgbClr val="808080"/>
        </a:lt2>
        <a:accent1>
          <a:srgbClr val="BBE0E3"/>
        </a:accent1>
        <a:accent2>
          <a:srgbClr val="8BD000"/>
        </a:accent2>
        <a:accent3>
          <a:srgbClr val="FFFFFF"/>
        </a:accent3>
        <a:accent4>
          <a:srgbClr val="291400"/>
        </a:accent4>
        <a:accent5>
          <a:srgbClr val="DAEDEF"/>
        </a:accent5>
        <a:accent6>
          <a:srgbClr val="7DBC00"/>
        </a:accent6>
        <a:hlink>
          <a:srgbClr val="009999"/>
        </a:hlink>
        <a:folHlink>
          <a:srgbClr val="7DCE00"/>
        </a:folHlink>
      </a:clrScheme>
      <a:clrMap bg1="lt1" tx1="dk1" bg2="lt2" tx2="dk2" accent1="accent1" accent2="accent2" accent3="accent3" accent4="accent4" accent5="accent5" accent6="accent6" hlink="hlink" folHlink="folHlink"/>
    </a:extraClrScheme>
    <a:extraClrScheme>
      <a:clrScheme name="Exxaro G_Coal_Matla 15">
        <a:dk1>
          <a:srgbClr val="4D2612"/>
        </a:dk1>
        <a:lt1>
          <a:srgbClr val="FFFFFF"/>
        </a:lt1>
        <a:dk2>
          <a:srgbClr val="4D2612"/>
        </a:dk2>
        <a:lt2>
          <a:srgbClr val="808080"/>
        </a:lt2>
        <a:accent1>
          <a:srgbClr val="BBE0E3"/>
        </a:accent1>
        <a:accent2>
          <a:srgbClr val="8FD400"/>
        </a:accent2>
        <a:accent3>
          <a:srgbClr val="FFFFFF"/>
        </a:accent3>
        <a:accent4>
          <a:srgbClr val="401F0E"/>
        </a:accent4>
        <a:accent5>
          <a:srgbClr val="DAEDEF"/>
        </a:accent5>
        <a:accent6>
          <a:srgbClr val="81C000"/>
        </a:accent6>
        <a:hlink>
          <a:srgbClr val="009999"/>
        </a:hlink>
        <a:folHlink>
          <a:srgbClr val="8FD400"/>
        </a:folHlink>
      </a:clrScheme>
      <a:clrMap bg1="lt1" tx1="dk1" bg2="lt2" tx2="dk2" accent1="accent1" accent2="accent2" accent3="accent3" accent4="accent4" accent5="accent5" accent6="accent6" hlink="hlink" folHlink="folHlink"/>
    </a:extraClrScheme>
    <a:extraClrScheme>
      <a:clrScheme name="Exxaro G_Coal_Matla 16">
        <a:dk1>
          <a:srgbClr val="4D2612"/>
        </a:dk1>
        <a:lt1>
          <a:srgbClr val="FFFFFF"/>
        </a:lt1>
        <a:dk2>
          <a:srgbClr val="4D2612"/>
        </a:dk2>
        <a:lt2>
          <a:srgbClr val="808080"/>
        </a:lt2>
        <a:accent1>
          <a:srgbClr val="826E59"/>
        </a:accent1>
        <a:accent2>
          <a:srgbClr val="8FD400"/>
        </a:accent2>
        <a:accent3>
          <a:srgbClr val="FFFFFF"/>
        </a:accent3>
        <a:accent4>
          <a:srgbClr val="401F0E"/>
        </a:accent4>
        <a:accent5>
          <a:srgbClr val="C1BAB5"/>
        </a:accent5>
        <a:accent6>
          <a:srgbClr val="81C000"/>
        </a:accent6>
        <a:hlink>
          <a:srgbClr val="E0D9C7"/>
        </a:hlink>
        <a:folHlink>
          <a:srgbClr val="C0FF4D"/>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408</TotalTime>
  <Words>1732</Words>
  <Application>Microsoft Office PowerPoint</Application>
  <PresentationFormat>Widescreen</PresentationFormat>
  <Paragraphs>173</Paragraphs>
  <Slides>21</Slides>
  <Notes>0</Notes>
  <HiddenSlides>0</HiddenSlides>
  <MMClips>0</MMClips>
  <ScaleCrop>false</ScaleCrop>
  <HeadingPairs>
    <vt:vector size="6" baseType="variant">
      <vt:variant>
        <vt:lpstr>Fonts Used</vt:lpstr>
      </vt:variant>
      <vt:variant>
        <vt:i4>7</vt:i4>
      </vt:variant>
      <vt:variant>
        <vt:lpstr>Theme</vt:lpstr>
      </vt:variant>
      <vt:variant>
        <vt:i4>10</vt:i4>
      </vt:variant>
      <vt:variant>
        <vt:lpstr>Slide Titles</vt:lpstr>
      </vt:variant>
      <vt:variant>
        <vt:i4>21</vt:i4>
      </vt:variant>
    </vt:vector>
  </HeadingPairs>
  <TitlesOfParts>
    <vt:vector size="38" baseType="lpstr">
      <vt:lpstr>AR JULIAN</vt:lpstr>
      <vt:lpstr>Arial</vt:lpstr>
      <vt:lpstr>Calibri</vt:lpstr>
      <vt:lpstr>Calibri Light</vt:lpstr>
      <vt:lpstr>Courier New</vt:lpstr>
      <vt:lpstr>Garamond</vt:lpstr>
      <vt:lpstr>Wingdings</vt:lpstr>
      <vt:lpstr>Office Theme</vt:lpstr>
      <vt:lpstr>Exxaro G_Coal_Matla</vt:lpstr>
      <vt:lpstr>1_Exxaro G_Coal_Matla</vt:lpstr>
      <vt:lpstr>2_Exxaro G_Coal_Matla</vt:lpstr>
      <vt:lpstr>3_Exxaro G_Coal_Matla</vt:lpstr>
      <vt:lpstr>4_Exxaro G_Coal_Matla</vt:lpstr>
      <vt:lpstr>5_Exxaro G_Coal_Matla</vt:lpstr>
      <vt:lpstr>6_Exxaro G_Coal_Matla</vt:lpstr>
      <vt:lpstr>7_Exxaro G_Coal_Matla</vt:lpstr>
      <vt:lpstr>8_Exxaro G_Coal_Matla</vt:lpstr>
      <vt:lpstr>Accountable Institutions Obligations </vt:lpstr>
      <vt:lpstr>Agenda. </vt:lpstr>
      <vt:lpstr>INTRODUCTION </vt:lpstr>
      <vt:lpstr>Introduction…</vt:lpstr>
      <vt:lpstr>Introduction… </vt:lpstr>
      <vt:lpstr>Introduction…</vt:lpstr>
      <vt:lpstr>About the Financial Intelligence Unit </vt:lpstr>
      <vt:lpstr>Money laundering and its adverse effects. </vt:lpstr>
      <vt:lpstr>Money Laundering and its adverse effects… </vt:lpstr>
      <vt:lpstr>Accountable Institutions (AI’S) obligations under the Money Laundering and Proceeds of Crime Act of 2008 (MLPCA). </vt:lpstr>
      <vt:lpstr>Obligations under the MLCPA</vt:lpstr>
      <vt:lpstr>1. Verify Customer’s Identity (KYC) </vt:lpstr>
      <vt:lpstr>Verify Customer’s Identity (KYC) contd…</vt:lpstr>
      <vt:lpstr>2. Establish and maintain records</vt:lpstr>
      <vt:lpstr>3. Report suspicious and threshold transactions</vt:lpstr>
      <vt:lpstr>Report suspicious and threshold transactions contd…</vt:lpstr>
      <vt:lpstr>Threshold Reports </vt:lpstr>
      <vt:lpstr>4. Establish and maintain reporting procedures </vt:lpstr>
      <vt:lpstr>5. Further Preventive Measures </vt:lpstr>
      <vt:lpstr>6. Pay attention to complex, unusual and large transactions</vt:lpstr>
      <vt:lpstr>THE END…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Accountable Institutions Obligations</dc:title>
  <dc:creator>Thenjiwe Sixishe</dc:creator>
  <cp:lastModifiedBy>Thenjiwe Sixishe</cp:lastModifiedBy>
  <cp:revision>29</cp:revision>
  <dcterms:created xsi:type="dcterms:W3CDTF">2015-04-29T10:02:12Z</dcterms:created>
  <dcterms:modified xsi:type="dcterms:W3CDTF">2015-04-29T16:50:16Z</dcterms:modified>
</cp:coreProperties>
</file>